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handoutMasterIdLst>
    <p:handoutMasterId r:id="rId37"/>
  </p:handoutMasterIdLst>
  <p:sldIdLst>
    <p:sldId id="256" r:id="rId2"/>
    <p:sldId id="316" r:id="rId3"/>
    <p:sldId id="381" r:id="rId4"/>
    <p:sldId id="382" r:id="rId5"/>
    <p:sldId id="383" r:id="rId6"/>
    <p:sldId id="384" r:id="rId7"/>
    <p:sldId id="385" r:id="rId8"/>
    <p:sldId id="386" r:id="rId9"/>
    <p:sldId id="387" r:id="rId10"/>
    <p:sldId id="388" r:id="rId11"/>
    <p:sldId id="390" r:id="rId12"/>
    <p:sldId id="391" r:id="rId13"/>
    <p:sldId id="393" r:id="rId14"/>
    <p:sldId id="396" r:id="rId15"/>
    <p:sldId id="288" r:id="rId16"/>
    <p:sldId id="292" r:id="rId17"/>
    <p:sldId id="294" r:id="rId18"/>
    <p:sldId id="296" r:id="rId19"/>
    <p:sldId id="298" r:id="rId20"/>
    <p:sldId id="300" r:id="rId21"/>
    <p:sldId id="301" r:id="rId22"/>
    <p:sldId id="302" r:id="rId23"/>
    <p:sldId id="303" r:id="rId24"/>
    <p:sldId id="304" r:id="rId25"/>
    <p:sldId id="308" r:id="rId26"/>
    <p:sldId id="305" r:id="rId27"/>
    <p:sldId id="307" r:id="rId28"/>
    <p:sldId id="309" r:id="rId29"/>
    <p:sldId id="311" r:id="rId30"/>
    <p:sldId id="289" r:id="rId31"/>
    <p:sldId id="286" r:id="rId32"/>
    <p:sldId id="287" r:id="rId33"/>
    <p:sldId id="269" r:id="rId34"/>
    <p:sldId id="275"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2" autoAdjust="0"/>
    <p:restoredTop sz="94660"/>
  </p:normalViewPr>
  <p:slideViewPr>
    <p:cSldViewPr snapToGrid="0">
      <p:cViewPr varScale="1">
        <p:scale>
          <a:sx n="105" d="100"/>
          <a:sy n="105" d="100"/>
        </p:scale>
        <p:origin x="80" y="180"/>
      </p:cViewPr>
      <p:guideLst/>
    </p:cSldViewPr>
  </p:slideViewPr>
  <p:notesTextViewPr>
    <p:cViewPr>
      <p:scale>
        <a:sx n="1" d="1"/>
        <a:sy n="1" d="1"/>
      </p:scale>
      <p:origin x="0" y="0"/>
    </p:cViewPr>
  </p:notesTextViewPr>
  <p:notesViewPr>
    <p:cSldViewPr snapToGrid="0">
      <p:cViewPr varScale="1">
        <p:scale>
          <a:sx n="69" d="100"/>
          <a:sy n="69" d="100"/>
        </p:scale>
        <p:origin x="326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Have you ever considered becoming a Catholic priest or brother? </a:t>
            </a:r>
          </a:p>
          <a:p>
            <a:pPr>
              <a:defRPr/>
            </a:pPr>
            <a:r>
              <a:rPr lang="en-US" sz="1200" dirty="0"/>
              <a:t>Never-married male Catholic teens and adults responding as such:</a:t>
            </a:r>
          </a:p>
        </c:rich>
      </c:tx>
      <c:layout>
        <c:manualLayout>
          <c:xMode val="edge"/>
          <c:yMode val="edge"/>
          <c:x val="0.14550925013835359"/>
          <c:y val="1.9180800730467028E-2"/>
        </c:manualLayout>
      </c:layout>
      <c:overlay val="0"/>
    </c:title>
    <c:autoTitleDeleted val="0"/>
    <c:plotArea>
      <c:layout/>
      <c:pieChart>
        <c:varyColors val="1"/>
        <c:ser>
          <c:idx val="0"/>
          <c:order val="0"/>
          <c:tx>
            <c:strRef>
              <c:f>Sheet1!$D$3</c:f>
              <c:strCache>
                <c:ptCount val="1"/>
                <c:pt idx="0">
                  <c:v>Have you ever considered becoming a Catholic priest or brother?</c:v>
                </c:pt>
              </c:strCache>
            </c:strRef>
          </c:tx>
          <c:dLbls>
            <c:spPr>
              <a:noFill/>
              <a:ln>
                <a:noFill/>
              </a:ln>
              <a:effectLst/>
            </c:spPr>
            <c:txPr>
              <a:bodyPr/>
              <a:lstStyle/>
              <a:p>
                <a:pPr>
                  <a:defRPr sz="2400"/>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Sheet1!$B$4:$B$5</c:f>
              <c:strCache>
                <c:ptCount val="2"/>
                <c:pt idx="0">
                  <c:v>Yes</c:v>
                </c:pt>
                <c:pt idx="1">
                  <c:v>No</c:v>
                </c:pt>
              </c:strCache>
            </c:strRef>
          </c:cat>
          <c:val>
            <c:numRef>
              <c:f>Sheet1!$D$4:$D$5</c:f>
              <c:numCache>
                <c:formatCode>0%</c:formatCode>
                <c:ptCount val="2"/>
                <c:pt idx="0">
                  <c:v>0.12933333333333333</c:v>
                </c:pt>
                <c:pt idx="1">
                  <c:v>0.8706666666666667</c:v>
                </c:pt>
              </c:numCache>
            </c:numRef>
          </c:val>
          <c:extLst>
            <c:ext xmlns:c16="http://schemas.microsoft.com/office/drawing/2014/chart" uri="{C3380CC4-5D6E-409C-BE32-E72D297353CC}">
              <c16:uniqueId val="{00000000-A760-45AB-A80A-B1CC258C14E9}"/>
            </c:ext>
          </c:extLst>
        </c:ser>
        <c:dLbls>
          <c:showLegendKey val="0"/>
          <c:showVal val="0"/>
          <c:showCatName val="0"/>
          <c:showSerName val="0"/>
          <c:showPercent val="0"/>
          <c:showBubbleSize val="0"/>
          <c:showLeaderLines val="1"/>
        </c:dLbls>
        <c:firstSliceAng val="58"/>
      </c:pieChart>
    </c:plotArea>
    <c:plotVisOnly val="1"/>
    <c:dispBlanksAs val="gap"/>
    <c:showDLblsOverMax val="0"/>
  </c:chart>
  <c:spPr>
    <a:ln w="25400">
      <a:solidFill>
        <a:schemeClr val="tx1"/>
      </a:solidFill>
    </a:ln>
  </c:spPr>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98" b="0" i="0" u="none" strike="noStrike" kern="1200" baseline="0">
                <a:solidFill>
                  <a:schemeClr val="tx1"/>
                </a:solidFill>
                <a:latin typeface="+mn-lt"/>
                <a:ea typeface="Calibri"/>
                <a:cs typeface="Calibri"/>
              </a:defRPr>
            </a:pPr>
            <a:r>
              <a:rPr lang="en-US" sz="1800" b="1" dirty="0">
                <a:solidFill>
                  <a:schemeClr val="tx1"/>
                </a:solidFill>
                <a:latin typeface="+mn-lt"/>
                <a:cs typeface="Times New Roman" panose="02020603050405020304" pitchFamily="18" charset="0"/>
              </a:rPr>
              <a:t>Past</a:t>
            </a:r>
            <a:r>
              <a:rPr lang="en-US" sz="1800" b="1" baseline="0" dirty="0">
                <a:solidFill>
                  <a:schemeClr val="tx1"/>
                </a:solidFill>
                <a:latin typeface="+mn-lt"/>
                <a:cs typeface="Times New Roman" panose="02020603050405020304" pitchFamily="18" charset="0"/>
              </a:rPr>
              <a:t> </a:t>
            </a:r>
            <a:r>
              <a:rPr lang="en-US" sz="1800" b="1" dirty="0">
                <a:solidFill>
                  <a:schemeClr val="tx1"/>
                </a:solidFill>
                <a:latin typeface="+mn-lt"/>
                <a:cs typeface="Times New Roman" panose="02020603050405020304" pitchFamily="18" charset="0"/>
              </a:rPr>
              <a:t>Encouragement to Consider a Vocation </a:t>
            </a:r>
          </a:p>
          <a:p>
            <a:pPr>
              <a:defRPr>
                <a:solidFill>
                  <a:schemeClr val="tx1"/>
                </a:solidFill>
                <a:latin typeface="+mn-lt"/>
              </a:defRPr>
            </a:pPr>
            <a:r>
              <a:rPr lang="en-US" i="1" dirty="0">
                <a:solidFill>
                  <a:schemeClr val="tx1"/>
                </a:solidFill>
                <a:latin typeface="+mn-lt"/>
                <a:cs typeface="Times New Roman" panose="02020603050405020304" pitchFamily="18" charset="0"/>
              </a:rPr>
              <a:t>Percentage responding "Very Much"</a:t>
            </a:r>
          </a:p>
        </c:rich>
      </c:tx>
      <c:layout>
        <c:manualLayout>
          <c:xMode val="edge"/>
          <c:yMode val="edge"/>
          <c:x val="0.2488218296024777"/>
          <c:y val="1.9396785042816781E-2"/>
        </c:manualLayout>
      </c:layout>
      <c:overlay val="0"/>
      <c:spPr>
        <a:noFill/>
        <a:ln>
          <a:noFill/>
        </a:ln>
        <a:effectLst/>
      </c:spPr>
      <c:txPr>
        <a:bodyPr rot="0" spcFirstLastPara="1" vertOverflow="ellipsis" vert="horz" wrap="square" anchor="ctr" anchorCtr="1"/>
        <a:lstStyle/>
        <a:p>
          <a:pPr>
            <a:defRPr sz="1198" b="0" i="0" u="none" strike="noStrike" kern="1200" baseline="0">
              <a:solidFill>
                <a:schemeClr val="tx1"/>
              </a:solidFill>
              <a:latin typeface="+mn-lt"/>
              <a:ea typeface="Calibri"/>
              <a:cs typeface="Calibri"/>
            </a:defRPr>
          </a:pPr>
          <a:endParaRPr lang="en-US"/>
        </a:p>
      </c:txPr>
    </c:title>
    <c:autoTitleDeleted val="0"/>
    <c:plotArea>
      <c:layout/>
      <c:barChart>
        <c:barDir val="bar"/>
        <c:grouping val="clustered"/>
        <c:varyColors val="0"/>
        <c:ser>
          <c:idx val="0"/>
          <c:order val="0"/>
          <c:tx>
            <c:strRef>
              <c:f>Sheet1!$B$1</c:f>
              <c:strCache>
                <c:ptCount val="1"/>
                <c:pt idx="0">
                  <c:v>Men</c:v>
                </c:pt>
              </c:strCache>
            </c:strRef>
          </c:tx>
          <c:spPr>
            <a:solidFill>
              <a:srgbClr val="0070C0"/>
            </a:solidFill>
            <a:ln>
              <a:noFill/>
            </a:ln>
            <a:effectLst>
              <a:innerShdw blurRad="63500" dist="50800" dir="10800000">
                <a:prstClr val="black">
                  <a:alpha val="50000"/>
                </a:prstClr>
              </a:innerShdw>
            </a:effectLst>
            <a:scene3d>
              <a:camera prst="orthographicFront"/>
              <a:lightRig rig="threePt" dir="t"/>
            </a:scene3d>
            <a:sp3d>
              <a:bevelT w="190500" h="38100"/>
            </a:sp3d>
          </c:spPr>
          <c:invertIfNegative val="0"/>
          <c:dLbls>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rgbClr val="000000"/>
                    </a:solidFill>
                    <a:latin typeface="Calibri"/>
                    <a:ea typeface="Calibri"/>
                    <a:cs typeface="Calibri"/>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Sheet1!$A$2:$A$7</c:f>
              <c:strCache>
                <c:ptCount val="6"/>
                <c:pt idx="0">
                  <c:v>Your siblings, if applicable</c:v>
                </c:pt>
                <c:pt idx="1">
                  <c:v>People in your school or workplace</c:v>
                </c:pt>
                <c:pt idx="2">
                  <c:v>Friends outside the institute</c:v>
                </c:pt>
                <c:pt idx="3">
                  <c:v>Other men and women religious</c:v>
                </c:pt>
                <c:pt idx="4">
                  <c:v>Diocesan priests</c:v>
                </c:pt>
                <c:pt idx="5">
                  <c:v>Members of your institute</c:v>
                </c:pt>
              </c:strCache>
            </c:strRef>
          </c:cat>
          <c:val>
            <c:numRef>
              <c:f>Sheet1!$B$2:$B$7</c:f>
              <c:numCache>
                <c:formatCode>0%</c:formatCode>
                <c:ptCount val="6"/>
                <c:pt idx="0">
                  <c:v>0.22</c:v>
                </c:pt>
                <c:pt idx="1">
                  <c:v>0.38</c:v>
                </c:pt>
                <c:pt idx="2">
                  <c:v>0.49</c:v>
                </c:pt>
                <c:pt idx="3">
                  <c:v>0.51</c:v>
                </c:pt>
                <c:pt idx="4">
                  <c:v>0.53</c:v>
                </c:pt>
                <c:pt idx="5">
                  <c:v>0.65</c:v>
                </c:pt>
              </c:numCache>
            </c:numRef>
          </c:val>
          <c:extLst>
            <c:ext xmlns:c16="http://schemas.microsoft.com/office/drawing/2014/chart" uri="{C3380CC4-5D6E-409C-BE32-E72D297353CC}">
              <c16:uniqueId val="{00000000-1079-4ADA-A2A7-0FA4A05314CE}"/>
            </c:ext>
          </c:extLst>
        </c:ser>
        <c:dLbls>
          <c:showLegendKey val="0"/>
          <c:showVal val="0"/>
          <c:showCatName val="0"/>
          <c:showSerName val="0"/>
          <c:showPercent val="0"/>
          <c:showBubbleSize val="0"/>
        </c:dLbls>
        <c:gapWidth val="150"/>
        <c:axId val="-2140641432"/>
        <c:axId val="-2140637960"/>
      </c:barChart>
      <c:catAx>
        <c:axId val="-214064143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600" b="0" i="0" u="none" strike="noStrike" kern="1200" baseline="0">
                <a:solidFill>
                  <a:schemeClr val="tx1"/>
                </a:solidFill>
                <a:latin typeface="+mn-lt"/>
                <a:ea typeface="Calibri"/>
                <a:cs typeface="Times New Roman" panose="02020603050405020304" pitchFamily="18" charset="0"/>
              </a:defRPr>
            </a:pPr>
            <a:endParaRPr lang="en-US"/>
          </a:p>
        </c:txPr>
        <c:crossAx val="-2140637960"/>
        <c:crosses val="autoZero"/>
        <c:auto val="1"/>
        <c:lblAlgn val="ctr"/>
        <c:lblOffset val="100"/>
        <c:noMultiLvlLbl val="0"/>
      </c:catAx>
      <c:valAx>
        <c:axId val="-2140637960"/>
        <c:scaling>
          <c:orientation val="minMax"/>
          <c:max val="1"/>
        </c:scaling>
        <c:delete val="0"/>
        <c:axPos val="b"/>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600" b="0" i="0" u="none" strike="noStrike" kern="1200" baseline="0">
                <a:solidFill>
                  <a:schemeClr val="tx1"/>
                </a:solidFill>
                <a:latin typeface="+mn-lt"/>
                <a:ea typeface="Calibri"/>
                <a:cs typeface="Times New Roman" panose="02020603050405020304" pitchFamily="18" charset="0"/>
              </a:defRPr>
            </a:pPr>
            <a:endParaRPr lang="en-US"/>
          </a:p>
        </c:txPr>
        <c:crossAx val="-2140641432"/>
        <c:crosses val="autoZero"/>
        <c:crossBetween val="between"/>
      </c:valAx>
      <c:spPr>
        <a:noFill/>
        <a:ln>
          <a:noFill/>
        </a:ln>
        <a:effectLst/>
      </c:spPr>
    </c:plotArea>
    <c:plotVisOnly val="1"/>
    <c:dispBlanksAs val="gap"/>
    <c:showDLblsOverMax val="0"/>
  </c:chart>
  <c:spPr>
    <a:solidFill>
      <a:schemeClr val="bg1"/>
    </a:solidFill>
    <a:ln w="12700" cap="flat" cmpd="dbl" algn="ctr">
      <a:solidFill>
        <a:schemeClr val="tx1"/>
      </a:solidFill>
      <a:prstDash val="solid"/>
      <a:round/>
    </a:ln>
    <a:effectLst/>
  </c:spPr>
  <c:txPr>
    <a:bodyPr/>
    <a:lstStyle/>
    <a:p>
      <a:pPr>
        <a:defRPr sz="998" b="0" i="0" u="none" strike="noStrike" baseline="0">
          <a:solidFill>
            <a:srgbClr val="000000"/>
          </a:solidFill>
          <a:latin typeface="Calibri"/>
          <a:ea typeface="Calibri"/>
          <a:cs typeface="Calibri"/>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800" dirty="0">
                <a:solidFill>
                  <a:schemeClr val="tx1"/>
                </a:solidFill>
              </a:rPr>
              <a:t>Evaluations of Areas of their Religious Institutes</a:t>
            </a:r>
            <a:endParaRPr lang="en-US" dirty="0">
              <a:solidFill>
                <a:schemeClr val="tx1"/>
              </a:solidFill>
            </a:endParaRPr>
          </a:p>
          <a:p>
            <a:pPr>
              <a:defRPr>
                <a:solidFill>
                  <a:schemeClr val="tx1"/>
                </a:solidFill>
              </a:defRPr>
            </a:pPr>
            <a:r>
              <a:rPr lang="en-US" sz="1200" dirty="0">
                <a:solidFill>
                  <a:schemeClr val="tx1"/>
                </a:solidFill>
              </a:rPr>
              <a:t>Percentage responding "Excellent"</a:t>
            </a:r>
          </a:p>
        </c:rich>
      </c:tx>
      <c:layout>
        <c:manualLayout>
          <c:xMode val="edge"/>
          <c:yMode val="edge"/>
          <c:x val="0.27573289605504975"/>
          <c:y val="2.5381978125365485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bar"/>
        <c:grouping val="clustered"/>
        <c:varyColors val="0"/>
        <c:ser>
          <c:idx val="0"/>
          <c:order val="0"/>
          <c:tx>
            <c:strRef>
              <c:f>Sheet1!$B$1</c:f>
              <c:strCache>
                <c:ptCount val="1"/>
                <c:pt idx="0">
                  <c:v>Men</c:v>
                </c:pt>
              </c:strCache>
            </c:strRef>
          </c:tx>
          <c:spPr>
            <a:solidFill>
              <a:srgbClr val="0070C0"/>
            </a:solidFill>
            <a:ln>
              <a:noFill/>
            </a:ln>
            <a:effectLst/>
            <a:scene3d>
              <a:camera prst="orthographicFront"/>
              <a:lightRig rig="threePt" dir="t"/>
            </a:scene3d>
            <a:sp3d>
              <a:bevelT w="190500" h="38100"/>
            </a:sp3d>
          </c:spPr>
          <c:invertIfNegative val="0"/>
          <c:dLbls>
            <c:dLbl>
              <c:idx val="0"/>
              <c:layout>
                <c:manualLayout>
                  <c:x val="-6.5425974847606663E-2"/>
                  <c:y val="2.9091975205225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A0-45F9-A234-A9BBB0B9720A}"/>
                </c:ext>
              </c:extLst>
            </c:dLbl>
            <c:dLbl>
              <c:idx val="1"/>
              <c:layout>
                <c:manualLayout>
                  <c:x val="-6.0803474484256326E-2"/>
                  <c:y val="-2.00214999720779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A0-45F9-A234-A9BBB0B9720A}"/>
                </c:ext>
              </c:extLst>
            </c:dLbl>
            <c:dLbl>
              <c:idx val="2"/>
              <c:layout>
                <c:manualLayout>
                  <c:x val="-6.0463549548163235E-2"/>
                  <c:y val="-6.528173340034623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A0-45F9-A234-A9BBB0B9720A}"/>
                </c:ext>
              </c:extLst>
            </c:dLbl>
            <c:dLbl>
              <c:idx val="3"/>
              <c:layout>
                <c:manualLayout>
                  <c:x val="-7.1740405413492775E-2"/>
                  <c:y val="3.12294074942759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A0-45F9-A234-A9BBB0B9720A}"/>
                </c:ext>
              </c:extLst>
            </c:dLbl>
            <c:dLbl>
              <c:idx val="4"/>
              <c:layout>
                <c:manualLayout>
                  <c:x val="-5.863192182410423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A0-45F9-A234-A9BBB0B9720A}"/>
                </c:ext>
              </c:extLst>
            </c:dLbl>
            <c:dLbl>
              <c:idx val="5"/>
              <c:layout>
                <c:manualLayout>
                  <c:x val="-6.2975027144408252E-2"/>
                  <c:y val="1.77304964539000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A0-45F9-A234-A9BBB0B9720A}"/>
                </c:ext>
              </c:extLst>
            </c:dLbl>
            <c:dLbl>
              <c:idx val="6"/>
              <c:layout>
                <c:manualLayout>
                  <c:x val="-7.600434310532037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BA0-45F9-A234-A9BBB0B9720A}"/>
                </c:ext>
              </c:extLst>
            </c:dLbl>
            <c:dLbl>
              <c:idx val="7"/>
              <c:layout>
                <c:manualLayout>
                  <c:x val="-6.3075226345892507E-2"/>
                  <c:y val="-2.223990618194002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BA0-45F9-A234-A9BBB0B9720A}"/>
                </c:ext>
              </c:extLst>
            </c:dLbl>
            <c:dLbl>
              <c:idx val="8"/>
              <c:layout>
                <c:manualLayout>
                  <c:x val="-7.1661237785016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A0-45F9-A234-A9BBB0B9720A}"/>
                </c:ext>
              </c:extLst>
            </c:dLbl>
            <c:dLbl>
              <c:idx val="9"/>
              <c:layout>
                <c:manualLayout>
                  <c:x val="-6.73181324647123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BA0-45F9-A234-A9BBB0B9720A}"/>
                </c:ext>
              </c:extLst>
            </c:dLbl>
            <c:dLbl>
              <c:idx val="10"/>
              <c:layout>
                <c:manualLayout>
                  <c:x val="-7.166123778501636E-2"/>
                  <c:y val="-6.5011069317548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BA0-45F9-A234-A9BBB0B9720A}"/>
                </c:ext>
              </c:extLst>
            </c:dLbl>
            <c:dLbl>
              <c:idx val="11"/>
              <c:layout>
                <c:manualLayout>
                  <c:x val="-6.0803474484256242E-2"/>
                  <c:y val="-1.77304964539013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BA0-45F9-A234-A9BBB0B9720A}"/>
                </c:ext>
              </c:extLst>
            </c:dLbl>
            <c:dLbl>
              <c:idx val="12"/>
              <c:layout>
                <c:manualLayout>
                  <c:x val="-6.73181324647123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BA0-45F9-A234-A9BBB0B9720A}"/>
                </c:ext>
              </c:extLst>
            </c:dLbl>
            <c:dLbl>
              <c:idx val="13"/>
              <c:layout>
                <c:manualLayout>
                  <c:x val="-6.080347448425624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BA0-45F9-A234-A9BBB0B9720A}"/>
                </c:ext>
              </c:extLst>
            </c:dLbl>
            <c:dLbl>
              <c:idx val="14"/>
              <c:layout>
                <c:manualLayout>
                  <c:x val="-7.81758957654724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BA0-45F9-A234-A9BBB0B9720A}"/>
                </c:ext>
              </c:extLst>
            </c:dLbl>
            <c:dLbl>
              <c:idx val="15"/>
              <c:layout>
                <c:manualLayout>
                  <c:x val="-6.9489685124864281E-2"/>
                  <c:y val="8.6736173798840355E-19"/>
                </c:manualLayout>
              </c:layout>
              <c:showLegendKey val="0"/>
              <c:showVal val="1"/>
              <c:showCatName val="0"/>
              <c:showSerName val="0"/>
              <c:showPercent val="0"/>
              <c:showBubbleSize val="0"/>
              <c:extLst>
                <c:ext xmlns:c15="http://schemas.microsoft.com/office/drawing/2012/chart" uri="{CE6537A1-D6FC-4f65-9D91-7224C49458BB}">
                  <c15:layout>
                    <c:manualLayout>
                      <c:w val="5.0575461454940282E-2"/>
                      <c:h val="2.3413190372480037E-2"/>
                    </c:manualLayout>
                  </c15:layout>
                </c:ext>
                <c:ext xmlns:c16="http://schemas.microsoft.com/office/drawing/2014/chart" uri="{C3380CC4-5D6E-409C-BE32-E72D297353CC}">
                  <c16:uniqueId val="{0000000F-9BA0-45F9-A234-A9BBB0B9720A}"/>
                </c:ext>
              </c:extLst>
            </c:dLbl>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Relationships with one another</c:v>
                </c:pt>
                <c:pt idx="1">
                  <c:v>Quality of community life</c:v>
                </c:pt>
                <c:pt idx="2">
                  <c:v>Efforts to promote vocations</c:v>
                </c:pt>
                <c:pt idx="3">
                  <c:v>Communal prayer experiences</c:v>
                </c:pt>
                <c:pt idx="4">
                  <c:v>Fidelity to the Church and its teachings</c:v>
                </c:pt>
                <c:pt idx="5">
                  <c:v>Faithfulness to prayer and spiritual growth</c:v>
                </c:pt>
                <c:pt idx="6">
                  <c:v>Sense of identity as religious</c:v>
                </c:pt>
                <c:pt idx="7">
                  <c:v>Response to the needs of our time</c:v>
                </c:pt>
                <c:pt idx="8">
                  <c:v>Formation/incorporation programs</c:v>
                </c:pt>
                <c:pt idx="9">
                  <c:v>Welcome and support of newer members</c:v>
                </c:pt>
                <c:pt idx="10">
                  <c:v>Sense of identity as institute members</c:v>
                </c:pt>
              </c:strCache>
            </c:strRef>
          </c:cat>
          <c:val>
            <c:numRef>
              <c:f>Sheet1!$B$2:$B$12</c:f>
              <c:numCache>
                <c:formatCode>0%</c:formatCode>
                <c:ptCount val="11"/>
                <c:pt idx="0">
                  <c:v>0.4</c:v>
                </c:pt>
                <c:pt idx="1">
                  <c:v>0.42</c:v>
                </c:pt>
                <c:pt idx="2">
                  <c:v>0.46</c:v>
                </c:pt>
                <c:pt idx="3">
                  <c:v>0.49</c:v>
                </c:pt>
                <c:pt idx="4">
                  <c:v>0.56000000000000005</c:v>
                </c:pt>
                <c:pt idx="5">
                  <c:v>0.59</c:v>
                </c:pt>
                <c:pt idx="6">
                  <c:v>0.62</c:v>
                </c:pt>
                <c:pt idx="7">
                  <c:v>0.63</c:v>
                </c:pt>
                <c:pt idx="8">
                  <c:v>0.64</c:v>
                </c:pt>
                <c:pt idx="9">
                  <c:v>0.64</c:v>
                </c:pt>
                <c:pt idx="10">
                  <c:v>0.65</c:v>
                </c:pt>
              </c:numCache>
            </c:numRef>
          </c:val>
          <c:extLst>
            <c:ext xmlns:c16="http://schemas.microsoft.com/office/drawing/2014/chart" uri="{C3380CC4-5D6E-409C-BE32-E72D297353CC}">
              <c16:uniqueId val="{00000010-9BA0-45F9-A234-A9BBB0B9720A}"/>
            </c:ext>
          </c:extLst>
        </c:ser>
        <c:dLbls>
          <c:showLegendKey val="0"/>
          <c:showVal val="0"/>
          <c:showCatName val="0"/>
          <c:showSerName val="0"/>
          <c:showPercent val="0"/>
          <c:showBubbleSize val="0"/>
        </c:dLbls>
        <c:gapWidth val="90"/>
        <c:axId val="594073456"/>
        <c:axId val="422028432"/>
      </c:barChart>
      <c:catAx>
        <c:axId val="59407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422028432"/>
        <c:crosses val="autoZero"/>
        <c:auto val="1"/>
        <c:lblAlgn val="ctr"/>
        <c:lblOffset val="100"/>
        <c:noMultiLvlLbl val="0"/>
      </c:catAx>
      <c:valAx>
        <c:axId val="42202843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9407345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1400">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a:t>"</a:t>
            </a:r>
            <a:r>
              <a:rPr lang="en-US" sz="2000" baseline="0"/>
              <a:t>Very" Helpful if CMSM Provided Resources in an Area,</a:t>
            </a:r>
            <a:r>
              <a:rPr lang="en-US" sz="2000"/>
              <a:t> </a:t>
            </a:r>
          </a:p>
          <a:p>
            <a:pPr>
              <a:defRPr sz="2000"/>
            </a:pPr>
            <a:r>
              <a:rPr lang="en-US" sz="2000"/>
              <a:t>by Size</a:t>
            </a:r>
            <a:r>
              <a:rPr lang="en-US" sz="2000" baseline="0"/>
              <a:t> of Community</a:t>
            </a:r>
            <a:endParaRPr lang="en-US" sz="2000"/>
          </a:p>
        </c:rich>
      </c:tx>
      <c:layout>
        <c:manualLayout>
          <c:xMode val="edge"/>
          <c:yMode val="edge"/>
          <c:x val="0.20026427118519877"/>
          <c:y val="3.6897761036080078E-2"/>
        </c:manualLayout>
      </c:layout>
      <c:overlay val="0"/>
    </c:title>
    <c:autoTitleDeleted val="0"/>
    <c:plotArea>
      <c:layout>
        <c:manualLayout>
          <c:layoutTarget val="inner"/>
          <c:xMode val="edge"/>
          <c:yMode val="edge"/>
          <c:x val="9.4011601621595969E-2"/>
          <c:y val="0.1791905073382502"/>
          <c:w val="0.88552178572053031"/>
          <c:h val="0.52886647930492192"/>
        </c:manualLayout>
      </c:layout>
      <c:barChart>
        <c:barDir val="col"/>
        <c:grouping val="clustered"/>
        <c:varyColors val="0"/>
        <c:ser>
          <c:idx val="0"/>
          <c:order val="0"/>
          <c:tx>
            <c:strRef>
              <c:f>Sheet1!$B$1</c:f>
              <c:strCache>
                <c:ptCount val="1"/>
                <c:pt idx="0">
                  <c:v>1 to 50 perpetually professed</c:v>
                </c:pt>
              </c:strCache>
            </c:strRef>
          </c:tx>
          <c:invertIfNegative val="0"/>
          <c:dLbls>
            <c:spPr>
              <a:solidFill>
                <a:schemeClr val="bg1"/>
              </a:solidFill>
              <a:ln>
                <a:solidFill>
                  <a:schemeClr val="tx1"/>
                </a:solidFill>
              </a:ln>
            </c:spPr>
            <c:txPr>
              <a:bodyPr wrap="square" lIns="38100" tIns="19050" rIns="38100" bIns="19050" anchor="ctr">
                <a:spAutoFit/>
              </a:bodyPr>
              <a:lstStyle/>
              <a:p>
                <a:pPr>
                  <a:defRPr sz="1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Vocation effort resources</c:v>
                </c:pt>
                <c:pt idx="1">
                  <c:v>Formation and studies resources for members</c:v>
                </c:pt>
              </c:strCache>
            </c:strRef>
          </c:cat>
          <c:val>
            <c:numRef>
              <c:f>Sheet1!$B$2:$B$3</c:f>
              <c:numCache>
                <c:formatCode>0%</c:formatCode>
                <c:ptCount val="2"/>
                <c:pt idx="0">
                  <c:v>0.44</c:v>
                </c:pt>
                <c:pt idx="1">
                  <c:v>0.35</c:v>
                </c:pt>
              </c:numCache>
            </c:numRef>
          </c:val>
          <c:extLst>
            <c:ext xmlns:c16="http://schemas.microsoft.com/office/drawing/2014/chart" uri="{C3380CC4-5D6E-409C-BE32-E72D297353CC}">
              <c16:uniqueId val="{00000000-6550-46A4-A8F2-11B3445D704D}"/>
            </c:ext>
          </c:extLst>
        </c:ser>
        <c:ser>
          <c:idx val="1"/>
          <c:order val="1"/>
          <c:tx>
            <c:strRef>
              <c:f>Sheet1!$C$1</c:f>
              <c:strCache>
                <c:ptCount val="1"/>
                <c:pt idx="0">
                  <c:v>51 to 100 perpetually professed</c:v>
                </c:pt>
              </c:strCache>
            </c:strRef>
          </c:tx>
          <c:invertIfNegative val="0"/>
          <c:dLbls>
            <c:spPr>
              <a:solidFill>
                <a:schemeClr val="bg1"/>
              </a:solidFill>
              <a:ln>
                <a:solidFill>
                  <a:schemeClr val="tx1"/>
                </a:solidFill>
              </a:ln>
            </c:spPr>
            <c:txPr>
              <a:bodyPr wrap="square" lIns="38100" tIns="19050" rIns="38100" bIns="19050" anchor="ctr">
                <a:spAutoFit/>
              </a:bodyPr>
              <a:lstStyle/>
              <a:p>
                <a:pPr>
                  <a:defRPr sz="1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Vocation effort resources</c:v>
                </c:pt>
                <c:pt idx="1">
                  <c:v>Formation and studies resources for members</c:v>
                </c:pt>
              </c:strCache>
            </c:strRef>
          </c:cat>
          <c:val>
            <c:numRef>
              <c:f>Sheet1!$C$2:$C$3</c:f>
              <c:numCache>
                <c:formatCode>0%</c:formatCode>
                <c:ptCount val="2"/>
                <c:pt idx="0">
                  <c:v>0.26</c:v>
                </c:pt>
                <c:pt idx="1">
                  <c:v>0.27</c:v>
                </c:pt>
              </c:numCache>
            </c:numRef>
          </c:val>
          <c:extLst>
            <c:ext xmlns:c16="http://schemas.microsoft.com/office/drawing/2014/chart" uri="{C3380CC4-5D6E-409C-BE32-E72D297353CC}">
              <c16:uniqueId val="{00000001-6550-46A4-A8F2-11B3445D704D}"/>
            </c:ext>
          </c:extLst>
        </c:ser>
        <c:ser>
          <c:idx val="2"/>
          <c:order val="2"/>
          <c:tx>
            <c:strRef>
              <c:f>Sheet1!$D$1</c:f>
              <c:strCache>
                <c:ptCount val="1"/>
                <c:pt idx="0">
                  <c:v>101 or more perpetually professed</c:v>
                </c:pt>
              </c:strCache>
            </c:strRef>
          </c:tx>
          <c:invertIfNegative val="0"/>
          <c:dLbls>
            <c:spPr>
              <a:solidFill>
                <a:schemeClr val="bg1"/>
              </a:solidFill>
              <a:ln>
                <a:solidFill>
                  <a:schemeClr val="tx1"/>
                </a:solidFill>
              </a:ln>
            </c:spPr>
            <c:txPr>
              <a:bodyPr wrap="square" lIns="38100" tIns="19050" rIns="38100" bIns="19050" anchor="ctr">
                <a:spAutoFit/>
              </a:bodyPr>
              <a:lstStyle/>
              <a:p>
                <a:pPr>
                  <a:defRPr sz="1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Vocation effort resources</c:v>
                </c:pt>
                <c:pt idx="1">
                  <c:v>Formation and studies resources for members</c:v>
                </c:pt>
              </c:strCache>
            </c:strRef>
          </c:cat>
          <c:val>
            <c:numRef>
              <c:f>Sheet1!$D$2:$D$3</c:f>
              <c:numCache>
                <c:formatCode>0%</c:formatCode>
                <c:ptCount val="2"/>
                <c:pt idx="0">
                  <c:v>0.28999999999999998</c:v>
                </c:pt>
                <c:pt idx="1">
                  <c:v>0.21</c:v>
                </c:pt>
              </c:numCache>
            </c:numRef>
          </c:val>
          <c:extLst>
            <c:ext xmlns:c16="http://schemas.microsoft.com/office/drawing/2014/chart" uri="{C3380CC4-5D6E-409C-BE32-E72D297353CC}">
              <c16:uniqueId val="{00000002-6550-46A4-A8F2-11B3445D704D}"/>
            </c:ext>
          </c:extLst>
        </c:ser>
        <c:dLbls>
          <c:showLegendKey val="0"/>
          <c:showVal val="0"/>
          <c:showCatName val="0"/>
          <c:showSerName val="0"/>
          <c:showPercent val="0"/>
          <c:showBubbleSize val="0"/>
        </c:dLbls>
        <c:gapWidth val="150"/>
        <c:axId val="733442584"/>
        <c:axId val="733441800"/>
      </c:barChart>
      <c:catAx>
        <c:axId val="733442584"/>
        <c:scaling>
          <c:orientation val="minMax"/>
        </c:scaling>
        <c:delete val="0"/>
        <c:axPos val="b"/>
        <c:numFmt formatCode="General" sourceLinked="0"/>
        <c:majorTickMark val="out"/>
        <c:minorTickMark val="none"/>
        <c:tickLblPos val="nextTo"/>
        <c:txPr>
          <a:bodyPr/>
          <a:lstStyle/>
          <a:p>
            <a:pPr>
              <a:defRPr sz="1800"/>
            </a:pPr>
            <a:endParaRPr lang="en-US"/>
          </a:p>
        </c:txPr>
        <c:crossAx val="733441800"/>
        <c:crosses val="autoZero"/>
        <c:auto val="1"/>
        <c:lblAlgn val="ctr"/>
        <c:lblOffset val="100"/>
        <c:noMultiLvlLbl val="0"/>
      </c:catAx>
      <c:valAx>
        <c:axId val="733441800"/>
        <c:scaling>
          <c:orientation val="minMax"/>
          <c:max val="1"/>
        </c:scaling>
        <c:delete val="0"/>
        <c:axPos val="l"/>
        <c:majorGridlines/>
        <c:numFmt formatCode="0%" sourceLinked="1"/>
        <c:majorTickMark val="out"/>
        <c:minorTickMark val="none"/>
        <c:tickLblPos val="nextTo"/>
        <c:txPr>
          <a:bodyPr/>
          <a:lstStyle/>
          <a:p>
            <a:pPr>
              <a:defRPr sz="1800"/>
            </a:pPr>
            <a:endParaRPr lang="en-US"/>
          </a:p>
        </c:txPr>
        <c:crossAx val="733442584"/>
        <c:crosses val="autoZero"/>
        <c:crossBetween val="between"/>
        <c:majorUnit val="0.2"/>
      </c:valAx>
    </c:plotArea>
    <c:legend>
      <c:legendPos val="b"/>
      <c:layout>
        <c:manualLayout>
          <c:xMode val="edge"/>
          <c:yMode val="edge"/>
          <c:x val="2.8399910410902555E-2"/>
          <c:y val="0.86932872478089862"/>
          <c:w val="0.96616929175488886"/>
          <c:h val="0.11119957838016457"/>
        </c:manualLayout>
      </c:layout>
      <c:overlay val="0"/>
      <c:txPr>
        <a:bodyPr/>
        <a:lstStyle/>
        <a:p>
          <a:pPr>
            <a:defRPr sz="1800"/>
          </a:pPr>
          <a:endParaRPr lang="en-US"/>
        </a:p>
      </c:txPr>
    </c:legend>
    <c:plotVisOnly val="1"/>
    <c:dispBlanksAs val="gap"/>
    <c:showDLblsOverMax val="0"/>
  </c:chart>
  <c:spPr>
    <a:ln w="12700" cmpd="sng">
      <a:solidFill>
        <a:schemeClr val="tx1"/>
      </a:solidFill>
    </a:ln>
  </c:spPr>
  <c:txPr>
    <a:bodyPr/>
    <a:lstStyle/>
    <a:p>
      <a:pPr>
        <a:defRPr sz="1200" baseline="0">
          <a:latin typeface="Calibri" panose="020F050202020403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n-US" sz="1800" b="1" dirty="0">
                <a:effectLst/>
              </a:rPr>
              <a:t>How Seriously Would You Say You Have Considered This? </a:t>
            </a:r>
            <a:r>
              <a:rPr lang="en-US" sz="1800" dirty="0">
                <a:effectLst/>
              </a:rPr>
              <a:t> </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seriously</c:v>
                </c:pt>
                <c:pt idx="1">
                  <c:v>Somewhat seriously</c:v>
                </c:pt>
                <c:pt idx="2">
                  <c:v>Only a little seriously</c:v>
                </c:pt>
                <c:pt idx="3">
                  <c:v>Not seriously at all</c:v>
                </c:pt>
                <c:pt idx="4">
                  <c:v>Has never considered</c:v>
                </c:pt>
              </c:strCache>
            </c:strRef>
          </c:cat>
          <c:val>
            <c:numRef>
              <c:f>Sheet1!$B$2:$B$6</c:f>
              <c:numCache>
                <c:formatCode>0%</c:formatCode>
                <c:ptCount val="5"/>
                <c:pt idx="0">
                  <c:v>0.03</c:v>
                </c:pt>
                <c:pt idx="1">
                  <c:v>0.04</c:v>
                </c:pt>
                <c:pt idx="2">
                  <c:v>0.05</c:v>
                </c:pt>
                <c:pt idx="3">
                  <c:v>0.01</c:v>
                </c:pt>
                <c:pt idx="4">
                  <c:v>0.87</c:v>
                </c:pt>
              </c:numCache>
            </c:numRef>
          </c:val>
          <c:extLst>
            <c:ext xmlns:c16="http://schemas.microsoft.com/office/drawing/2014/chart" uri="{C3380CC4-5D6E-409C-BE32-E72D297353CC}">
              <c16:uniqueId val="{00000000-6BC3-40A0-A8CE-234E2825D4DA}"/>
            </c:ext>
          </c:extLst>
        </c:ser>
        <c:dLbls>
          <c:showLegendKey val="0"/>
          <c:showVal val="0"/>
          <c:showCatName val="0"/>
          <c:showSerName val="0"/>
          <c:showPercent val="0"/>
          <c:showBubbleSize val="0"/>
        </c:dLbls>
        <c:gapWidth val="182"/>
        <c:axId val="411174840"/>
        <c:axId val="408630392"/>
      </c:barChart>
      <c:catAx>
        <c:axId val="411174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408630392"/>
        <c:crosses val="autoZero"/>
        <c:auto val="1"/>
        <c:lblAlgn val="ctr"/>
        <c:lblOffset val="100"/>
        <c:noMultiLvlLbl val="0"/>
      </c:catAx>
      <c:valAx>
        <c:axId val="4086303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411174840"/>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Sheet1!$C$1</c:f>
              <c:strCache>
                <c:ptCount val="1"/>
                <c:pt idx="0">
                  <c:v>Male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Before you were a teenager</c:v>
                </c:pt>
                <c:pt idx="1">
                  <c:v>13 to 18 years old</c:v>
                </c:pt>
                <c:pt idx="2">
                  <c:v>19 to 24 years old</c:v>
                </c:pt>
                <c:pt idx="3">
                  <c:v>25 to 29 years old</c:v>
                </c:pt>
                <c:pt idx="4">
                  <c:v>30 or older</c:v>
                </c:pt>
                <c:pt idx="5">
                  <c:v>I am currently considering this</c:v>
                </c:pt>
              </c:strCache>
            </c:strRef>
          </c:cat>
          <c:val>
            <c:numRef>
              <c:f>Sheet1!$C$2:$C$7</c:f>
              <c:numCache>
                <c:formatCode>0%</c:formatCode>
                <c:ptCount val="6"/>
                <c:pt idx="0">
                  <c:v>0.22</c:v>
                </c:pt>
                <c:pt idx="1">
                  <c:v>0.53</c:v>
                </c:pt>
                <c:pt idx="2">
                  <c:v>0.19</c:v>
                </c:pt>
                <c:pt idx="3">
                  <c:v>0.01</c:v>
                </c:pt>
                <c:pt idx="4">
                  <c:v>0.04</c:v>
                </c:pt>
                <c:pt idx="5">
                  <c:v>0.01</c:v>
                </c:pt>
              </c:numCache>
            </c:numRef>
          </c:val>
          <c:extLst>
            <c:ext xmlns:c16="http://schemas.microsoft.com/office/drawing/2014/chart" uri="{C3380CC4-5D6E-409C-BE32-E72D297353CC}">
              <c16:uniqueId val="{00000001-D3AE-4566-970D-ED6024F6F839}"/>
            </c:ext>
          </c:extLst>
        </c:ser>
        <c:dLbls>
          <c:showLegendKey val="0"/>
          <c:showVal val="0"/>
          <c:showCatName val="0"/>
          <c:showSerName val="0"/>
          <c:showPercent val="0"/>
          <c:showBubbleSize val="0"/>
        </c:dLbls>
        <c:gapWidth val="182"/>
        <c:axId val="414413280"/>
        <c:axId val="414413672"/>
      </c:barChart>
      <c:catAx>
        <c:axId val="414413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414413672"/>
        <c:crosses val="autoZero"/>
        <c:auto val="1"/>
        <c:lblAlgn val="ctr"/>
        <c:lblOffset val="100"/>
        <c:noMultiLvlLbl val="0"/>
      </c:catAx>
      <c:valAx>
        <c:axId val="41441367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crossAx val="414413280"/>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200">
          <a:solidFill>
            <a:schemeClr val="dk1"/>
          </a:solidFill>
          <a:latin typeface="+mn-lt"/>
          <a:ea typeface="+mn-ea"/>
          <a:cs typeface="+mn-cs"/>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dk1"/>
                </a:solidFill>
                <a:latin typeface="+mn-lt"/>
                <a:ea typeface="+mn-ea"/>
                <a:cs typeface="+mn-cs"/>
              </a:defRPr>
            </a:pPr>
            <a:r>
              <a:rPr lang="en-US" sz="1600" b="1" dirty="0"/>
              <a:t>CVN Catholic Men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0.11798470614992869"/>
          <c:y val="8.7135578640905181E-2"/>
          <c:w val="0.74455727797939231"/>
          <c:h val="0.84998398729570568"/>
        </c:manualLayout>
      </c:layout>
      <c:pieChart>
        <c:varyColors val="1"/>
        <c:ser>
          <c:idx val="0"/>
          <c:order val="0"/>
          <c:tx>
            <c:strRef>
              <c:f>Sheet1!$B$2:$B$3</c:f>
              <c:strCache>
                <c:ptCount val="2"/>
                <c:pt idx="0">
                  <c:v>Catholic Men</c:v>
                </c:pt>
                <c:pt idx="1">
                  <c:v>920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92-4F61-9C23-487C472DDD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92-4F61-9C23-487C472DDDBB}"/>
              </c:ext>
            </c:extLst>
          </c:dPt>
          <c:dLbls>
            <c:dLbl>
              <c:idx val="0"/>
              <c:layout>
                <c:manualLayout>
                  <c:x val="-0.16328829190803665"/>
                  <c:y val="6.1010027879465134E-2"/>
                </c:manualLayout>
              </c:layout>
              <c:showLegendKey val="0"/>
              <c:showVal val="0"/>
              <c:showCatName val="1"/>
              <c:showSerName val="0"/>
              <c:showPercent val="1"/>
              <c:showBubbleSize val="0"/>
              <c:extLst>
                <c:ext xmlns:c15="http://schemas.microsoft.com/office/drawing/2012/chart" uri="{CE6537A1-D6FC-4f65-9D91-7224C49458BB}">
                  <c15:layout>
                    <c:manualLayout>
                      <c:w val="0.27690972836071198"/>
                      <c:h val="0.24758496011240499"/>
                    </c:manualLayout>
                  </c15:layout>
                </c:ext>
                <c:ext xmlns:c16="http://schemas.microsoft.com/office/drawing/2014/chart" uri="{C3380CC4-5D6E-409C-BE32-E72D297353CC}">
                  <c16:uniqueId val="{00000001-5A92-4F61-9C23-487C472DDDBB}"/>
                </c:ext>
              </c:extLst>
            </c:dLbl>
            <c:dLbl>
              <c:idx val="1"/>
              <c:layout>
                <c:manualLayout>
                  <c:x val="0.16690699188894337"/>
                  <c:y val="2.0923787782207746E-2"/>
                </c:manualLayout>
              </c:layout>
              <c:showLegendKey val="0"/>
              <c:showVal val="0"/>
              <c:showCatName val="1"/>
              <c:showSerName val="0"/>
              <c:showPercent val="1"/>
              <c:showBubbleSize val="0"/>
              <c:extLst>
                <c:ext xmlns:c15="http://schemas.microsoft.com/office/drawing/2012/chart" uri="{CE6537A1-D6FC-4f65-9D91-7224C49458BB}">
                  <c15:layout>
                    <c:manualLayout>
                      <c:w val="0.27492305414249751"/>
                      <c:h val="0.1873468578905611"/>
                    </c:manualLayout>
                  </c15:layout>
                </c:ext>
                <c:ext xmlns:c16="http://schemas.microsoft.com/office/drawing/2014/chart" uri="{C3380CC4-5D6E-409C-BE32-E72D297353CC}">
                  <c16:uniqueId val="{00000003-5A92-4F61-9C23-487C472DDDB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dk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Sheet1!$A$4:$A$5</c:f>
              <c:strCache>
                <c:ptCount val="2"/>
                <c:pt idx="0">
                  <c:v>Not Considered</c:v>
                </c:pt>
                <c:pt idx="1">
                  <c:v>Considered</c:v>
                </c:pt>
              </c:strCache>
            </c:strRef>
          </c:cat>
          <c:val>
            <c:numRef>
              <c:f>Sheet1!$B$4:$B$5</c:f>
              <c:numCache>
                <c:formatCode>General</c:formatCode>
                <c:ptCount val="2"/>
                <c:pt idx="0">
                  <c:v>423</c:v>
                </c:pt>
                <c:pt idx="1">
                  <c:v>497</c:v>
                </c:pt>
              </c:numCache>
            </c:numRef>
          </c:val>
          <c:extLst>
            <c:ext xmlns:c16="http://schemas.microsoft.com/office/drawing/2014/chart" uri="{C3380CC4-5D6E-409C-BE32-E72D297353CC}">
              <c16:uniqueId val="{00000004-5A92-4F61-9C23-487C472DDDBB}"/>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seriously</c:v>
                </c:pt>
                <c:pt idx="1">
                  <c:v>Somewhat seriously</c:v>
                </c:pt>
                <c:pt idx="2">
                  <c:v>Only a little seriously</c:v>
                </c:pt>
                <c:pt idx="3">
                  <c:v>Not seriously at all</c:v>
                </c:pt>
                <c:pt idx="4">
                  <c:v>Has never considered</c:v>
                </c:pt>
              </c:strCache>
            </c:strRef>
          </c:cat>
          <c:val>
            <c:numRef>
              <c:f>Sheet1!$B$2:$B$6</c:f>
              <c:numCache>
                <c:formatCode>0%</c:formatCode>
                <c:ptCount val="5"/>
                <c:pt idx="0">
                  <c:v>0.19456521739130433</c:v>
                </c:pt>
                <c:pt idx="1">
                  <c:v>0.19456521739130433</c:v>
                </c:pt>
                <c:pt idx="2">
                  <c:v>0.12717391304347825</c:v>
                </c:pt>
                <c:pt idx="3">
                  <c:v>2.391304347826087E-2</c:v>
                </c:pt>
                <c:pt idx="4">
                  <c:v>0.46</c:v>
                </c:pt>
              </c:numCache>
            </c:numRef>
          </c:val>
          <c:extLst>
            <c:ext xmlns:c16="http://schemas.microsoft.com/office/drawing/2014/chart" uri="{C3380CC4-5D6E-409C-BE32-E72D297353CC}">
              <c16:uniqueId val="{00000000-C26C-40BB-8615-702C4EED8BA2}"/>
            </c:ext>
          </c:extLst>
        </c:ser>
        <c:dLbls>
          <c:showLegendKey val="0"/>
          <c:showVal val="0"/>
          <c:showCatName val="0"/>
          <c:showSerName val="0"/>
          <c:showPercent val="0"/>
          <c:showBubbleSize val="0"/>
        </c:dLbls>
        <c:gapWidth val="100"/>
        <c:axId val="408216904"/>
        <c:axId val="408217296"/>
      </c:barChart>
      <c:catAx>
        <c:axId val="408216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408217296"/>
        <c:crosses val="autoZero"/>
        <c:auto val="1"/>
        <c:lblAlgn val="ctr"/>
        <c:lblOffset val="100"/>
        <c:noMultiLvlLbl val="0"/>
      </c:catAx>
      <c:valAx>
        <c:axId val="4082172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crossAx val="408216904"/>
        <c:crosses val="autoZero"/>
        <c:crossBetween val="between"/>
      </c:valAx>
      <c:spPr>
        <a:noFill/>
        <a:ln>
          <a:noFill/>
        </a:ln>
        <a:effectLst/>
      </c:spPr>
    </c:plotArea>
    <c:plotVisOnly val="1"/>
    <c:dispBlanksAs val="gap"/>
    <c:showDLblsOverMax val="0"/>
  </c:chart>
  <c:spPr>
    <a:solidFill>
      <a:schemeClr val="lt1"/>
    </a:solidFill>
    <a:ln w="28575" cap="flat" cmpd="sng" algn="ctr">
      <a:solidFill>
        <a:schemeClr val="tx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ysClr val="windowText" lastClr="000000"/>
                </a:solidFill>
                <a:latin typeface="+mn-lt"/>
              </a:rPr>
              <a:t>Ho</a:t>
            </a:r>
            <a:r>
              <a:rPr lang="en-US" sz="1800" b="1" baseline="0" dirty="0">
                <a:solidFill>
                  <a:sysClr val="windowText" lastClr="000000"/>
                </a:solidFill>
                <a:latin typeface="+mn-lt"/>
              </a:rPr>
              <a:t>w Much they were Attracted to Religious Life</a:t>
            </a:r>
          </a:p>
          <a:p>
            <a:pPr>
              <a:defRPr/>
            </a:pPr>
            <a:r>
              <a:rPr lang="en-US" sz="1200" i="1" baseline="0" dirty="0">
                <a:solidFill>
                  <a:sysClr val="windowText" lastClr="000000"/>
                </a:solidFill>
              </a:rPr>
              <a:t>Percentage checking that response</a:t>
            </a:r>
            <a:endParaRPr lang="en-US" sz="1200" i="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Men </c:v>
                </c:pt>
              </c:strCache>
            </c:strRef>
          </c:tx>
          <c:spPr>
            <a:solidFill>
              <a:schemeClr val="accent1"/>
            </a:solidFill>
            <a:ln>
              <a:noFill/>
            </a:ln>
            <a:effectLst/>
            <a:scene3d>
              <a:camera prst="orthographicFront"/>
              <a:lightRig rig="threePt" dir="t"/>
            </a:scene3d>
            <a:sp3d>
              <a:bevelT w="127000"/>
            </a:sp3d>
          </c:spPr>
          <c:invertIfNegative val="0"/>
          <c:dLbls>
            <c:dLbl>
              <c:idx val="0"/>
              <c:layout>
                <c:manualLayout>
                  <c:x val="-4.6296296296296511E-3"/>
                  <c:y val="9.9206349206349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32-46A9-80F6-B323FA075CCC}"/>
                </c:ext>
              </c:extLst>
            </c:dLbl>
            <c:dLbl>
              <c:idx val="1"/>
              <c:layout>
                <c:manualLayout>
                  <c:x val="0"/>
                  <c:y val="9.1269841269841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32-46A9-80F6-B323FA075CCC}"/>
                </c:ext>
              </c:extLst>
            </c:dLbl>
            <c:dLbl>
              <c:idx val="2"/>
              <c:layout>
                <c:manualLayout>
                  <c:x val="2.3148148148148147E-3"/>
                  <c:y val="9.1269841269841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32-46A9-80F6-B323FA075CCC}"/>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 sense of call to religious life</c:v>
                </c:pt>
                <c:pt idx="1">
                  <c:v>A desire to be part of a community</c:v>
                </c:pt>
                <c:pt idx="2">
                  <c:v>A desire to be of service</c:v>
                </c:pt>
              </c:strCache>
            </c:strRef>
          </c:cat>
          <c:val>
            <c:numRef>
              <c:f>Sheet1!$B$2:$B$4</c:f>
              <c:numCache>
                <c:formatCode>0%</c:formatCode>
                <c:ptCount val="3"/>
                <c:pt idx="0">
                  <c:v>0.71</c:v>
                </c:pt>
                <c:pt idx="1">
                  <c:v>0.7</c:v>
                </c:pt>
                <c:pt idx="2">
                  <c:v>0.72</c:v>
                </c:pt>
              </c:numCache>
            </c:numRef>
          </c:val>
          <c:extLst>
            <c:ext xmlns:c16="http://schemas.microsoft.com/office/drawing/2014/chart" uri="{C3380CC4-5D6E-409C-BE32-E72D297353CC}">
              <c16:uniqueId val="{00000003-C132-46A9-80F6-B323FA075CCC}"/>
            </c:ext>
          </c:extLst>
        </c:ser>
        <c:dLbls>
          <c:showLegendKey val="0"/>
          <c:showVal val="0"/>
          <c:showCatName val="0"/>
          <c:showSerName val="0"/>
          <c:showPercent val="0"/>
          <c:showBubbleSize val="0"/>
        </c:dLbls>
        <c:gapWidth val="219"/>
        <c:axId val="750841376"/>
        <c:axId val="548953936"/>
      </c:barChart>
      <c:catAx>
        <c:axId val="75084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8953936"/>
        <c:crosses val="autoZero"/>
        <c:auto val="1"/>
        <c:lblAlgn val="ctr"/>
        <c:lblOffset val="100"/>
        <c:noMultiLvlLbl val="0"/>
      </c:catAx>
      <c:valAx>
        <c:axId val="54895393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5084137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198" b="0" i="0" u="none" strike="noStrike" kern="1200" baseline="0">
                <a:solidFill>
                  <a:srgbClr val="000000"/>
                </a:solidFill>
                <a:latin typeface="Calibri"/>
                <a:ea typeface="Calibri"/>
                <a:cs typeface="Calibri"/>
              </a:defRPr>
            </a:pPr>
            <a:r>
              <a:rPr lang="en-US" sz="1800" b="1" dirty="0"/>
              <a:t>Attraction to Their Religious Institute </a:t>
            </a:r>
          </a:p>
          <a:p>
            <a:pPr algn="ctr">
              <a:defRPr/>
            </a:pPr>
            <a:r>
              <a:rPr lang="en-US" i="1" dirty="0"/>
              <a:t>Responding "Very Much"</a:t>
            </a:r>
          </a:p>
        </c:rich>
      </c:tx>
      <c:layout>
        <c:manualLayout>
          <c:xMode val="edge"/>
          <c:yMode val="edge"/>
          <c:x val="0.31188635324939912"/>
          <c:y val="2.1054882819232332E-2"/>
        </c:manualLayout>
      </c:layout>
      <c:overlay val="0"/>
      <c:spPr>
        <a:noFill/>
        <a:ln>
          <a:noFill/>
        </a:ln>
        <a:effectLst/>
      </c:spPr>
      <c:txPr>
        <a:bodyPr rot="0" spcFirstLastPara="1" vertOverflow="ellipsis" vert="horz" wrap="square" anchor="ctr" anchorCtr="1"/>
        <a:lstStyle/>
        <a:p>
          <a:pPr algn="ctr">
            <a:defRPr sz="1198" b="0" i="0" u="none" strike="noStrike" kern="1200" baseline="0">
              <a:solidFill>
                <a:srgbClr val="000000"/>
              </a:solidFill>
              <a:latin typeface="Calibri"/>
              <a:ea typeface="Calibri"/>
              <a:cs typeface="Calibri"/>
            </a:defRPr>
          </a:pPr>
          <a:endParaRPr lang="en-US"/>
        </a:p>
      </c:txPr>
    </c:title>
    <c:autoTitleDeleted val="0"/>
    <c:plotArea>
      <c:layout/>
      <c:barChart>
        <c:barDir val="bar"/>
        <c:grouping val="clustered"/>
        <c:varyColors val="0"/>
        <c:ser>
          <c:idx val="0"/>
          <c:order val="0"/>
          <c:tx>
            <c:strRef>
              <c:f>Sheet1!$B$1</c:f>
              <c:strCache>
                <c:ptCount val="1"/>
                <c:pt idx="0">
                  <c:v>Men</c:v>
                </c:pt>
              </c:strCache>
            </c:strRef>
          </c:tx>
          <c:spPr>
            <a:solidFill>
              <a:srgbClr val="0070C0"/>
            </a:solidFill>
            <a:ln>
              <a:noFill/>
            </a:ln>
            <a:effectLst/>
            <a:scene3d>
              <a:camera prst="orthographicFront"/>
              <a:lightRig rig="balanced" dir="t">
                <a:rot lat="0" lon="0" rev="8700000"/>
              </a:lightRig>
            </a:scene3d>
            <a:sp3d>
              <a:bevelT w="190500" h="38100"/>
            </a:sp3d>
          </c:spPr>
          <c:invertIfNegative val="0"/>
          <c:dLbls>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rgbClr val="000000"/>
                    </a:solidFill>
                    <a:latin typeface="Calibri"/>
                    <a:ea typeface="Calibri"/>
                    <a:cs typeface="Calibri"/>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The life and works of your founder</c:v>
                </c:pt>
                <c:pt idx="1">
                  <c:v>The prayer life of the institute</c:v>
                </c:pt>
                <c:pt idx="2">
                  <c:v>The spirituality of the institute</c:v>
                </c:pt>
                <c:pt idx="3">
                  <c:v>The institute’s fidelity to the Church</c:v>
                </c:pt>
              </c:strCache>
            </c:strRef>
          </c:cat>
          <c:val>
            <c:numRef>
              <c:f>Sheet1!$B$2:$B$5</c:f>
              <c:numCache>
                <c:formatCode>0%</c:formatCode>
                <c:ptCount val="4"/>
                <c:pt idx="0">
                  <c:v>0.43</c:v>
                </c:pt>
                <c:pt idx="1">
                  <c:v>0.48</c:v>
                </c:pt>
                <c:pt idx="2">
                  <c:v>0.59</c:v>
                </c:pt>
                <c:pt idx="3">
                  <c:v>0.61</c:v>
                </c:pt>
              </c:numCache>
            </c:numRef>
          </c:val>
          <c:extLst>
            <c:ext xmlns:c16="http://schemas.microsoft.com/office/drawing/2014/chart" uri="{C3380CC4-5D6E-409C-BE32-E72D297353CC}">
              <c16:uniqueId val="{00000000-49FB-4B92-B61B-604E37A32B2B}"/>
            </c:ext>
          </c:extLst>
        </c:ser>
        <c:dLbls>
          <c:showLegendKey val="0"/>
          <c:showVal val="0"/>
          <c:showCatName val="0"/>
          <c:showSerName val="0"/>
          <c:showPercent val="0"/>
          <c:showBubbleSize val="0"/>
        </c:dLbls>
        <c:gapWidth val="150"/>
        <c:axId val="-2142111336"/>
        <c:axId val="-2142114872"/>
      </c:barChart>
      <c:catAx>
        <c:axId val="-2142111336"/>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600" b="0" i="0" u="none" strike="noStrike" kern="1200" baseline="0">
                <a:solidFill>
                  <a:srgbClr val="000000"/>
                </a:solidFill>
                <a:latin typeface="Calibri"/>
                <a:ea typeface="Calibri"/>
                <a:cs typeface="Calibri"/>
              </a:defRPr>
            </a:pPr>
            <a:endParaRPr lang="en-US"/>
          </a:p>
        </c:txPr>
        <c:crossAx val="-2142114872"/>
        <c:crosses val="autoZero"/>
        <c:auto val="1"/>
        <c:lblAlgn val="ctr"/>
        <c:lblOffset val="100"/>
        <c:noMultiLvlLbl val="0"/>
      </c:catAx>
      <c:valAx>
        <c:axId val="-2142114872"/>
        <c:scaling>
          <c:orientation val="minMax"/>
          <c:max val="1"/>
        </c:scaling>
        <c:delete val="0"/>
        <c:axPos val="b"/>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600" b="0" i="0" u="none" strike="noStrike" kern="1200" baseline="0">
                <a:solidFill>
                  <a:srgbClr val="000000"/>
                </a:solidFill>
                <a:latin typeface="Calibri"/>
                <a:ea typeface="Calibri"/>
                <a:cs typeface="Calibri"/>
              </a:defRPr>
            </a:pPr>
            <a:endParaRPr lang="en-US"/>
          </a:p>
        </c:txPr>
        <c:crossAx val="-2142111336"/>
        <c:crosses val="autoZero"/>
        <c:crossBetween val="between"/>
        <c:majorUnit val="0.2"/>
      </c:valAx>
      <c:spPr>
        <a:noFill/>
        <a:ln>
          <a:noFill/>
        </a:ln>
        <a:effectLst/>
      </c:spPr>
    </c:plotArea>
    <c:plotVisOnly val="1"/>
    <c:dispBlanksAs val="gap"/>
    <c:showDLblsOverMax val="0"/>
  </c:chart>
  <c:spPr>
    <a:solidFill>
      <a:schemeClr val="bg1"/>
    </a:solidFill>
    <a:ln w="12700" cap="flat" cmpd="dbl" algn="ctr">
      <a:solidFill>
        <a:schemeClr val="tx1"/>
      </a:solidFill>
      <a:prstDash val="solid"/>
      <a:round/>
    </a:ln>
    <a:effectLst/>
  </c:spPr>
  <c:txPr>
    <a:bodyPr/>
    <a:lstStyle/>
    <a:p>
      <a:pPr>
        <a:spcAft>
          <a:spcPts val="300"/>
        </a:spcAft>
        <a:defRPr sz="998" b="0" i="0" u="none" strike="noStrike" baseline="0">
          <a:solidFill>
            <a:srgbClr val="000000"/>
          </a:solidFill>
          <a:latin typeface="Calibri"/>
          <a:ea typeface="Calibri"/>
          <a:cs typeface="Calibri"/>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ysClr val="windowText" lastClr="000000"/>
                </a:solidFill>
                <a:effectLst/>
              </a:rPr>
              <a:t>Influenced their Decision to Enter their Religious Institute</a:t>
            </a:r>
            <a:endParaRPr lang="en-US" sz="1800" i="0" dirty="0">
              <a:solidFill>
                <a:sysClr val="windowText" lastClr="000000"/>
              </a:solidFill>
              <a:effectLst/>
              <a:latin typeface="+mn-lt"/>
            </a:endParaRPr>
          </a:p>
          <a:p>
            <a:pPr>
              <a:defRPr/>
            </a:pPr>
            <a:r>
              <a:rPr lang="en-US" sz="1200" b="0" i="1" baseline="0" dirty="0">
                <a:solidFill>
                  <a:sysClr val="windowText" lastClr="000000"/>
                </a:solidFill>
                <a:effectLst/>
                <a:latin typeface="+mn-lt"/>
              </a:rPr>
              <a:t>Responding "Very Much"</a:t>
            </a:r>
            <a:endParaRPr lang="en-US" sz="1200" i="1" dirty="0">
              <a:solidFill>
                <a:sysClr val="windowText" lastClr="000000"/>
              </a:solidFill>
              <a:effectLst/>
              <a:latin typeface="+mn-lt"/>
            </a:endParaRPr>
          </a:p>
        </c:rich>
      </c:tx>
      <c:layout>
        <c:manualLayout>
          <c:xMode val="edge"/>
          <c:yMode val="edge"/>
          <c:x val="0.31932564488922904"/>
          <c:y val="2.380974467465861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Men</c:v>
                </c:pt>
              </c:strCache>
            </c:strRef>
          </c:tx>
          <c:spPr>
            <a:solidFill>
              <a:srgbClr val="0070C0"/>
            </a:solidFill>
            <a:ln>
              <a:noFill/>
            </a:ln>
            <a:effectLst/>
            <a:scene3d>
              <a:camera prst="orthographicFront"/>
              <a:lightRig rig="threePt" dir="t"/>
            </a:scene3d>
            <a:sp3d>
              <a:bevelT w="190500" h="38100"/>
            </a:sp3d>
          </c:spPr>
          <c:invertIfNegative val="0"/>
          <c:dLbls>
            <c:dLbl>
              <c:idx val="0"/>
              <c:layout>
                <c:manualLayout>
                  <c:x val="-7.6601747651498714E-2"/>
                  <c:y val="-4.4043523685753172E-3"/>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3416697352292847E-2"/>
                      <c:h val="3.3754045307443366E-2"/>
                    </c:manualLayout>
                  </c15:layout>
                </c:ext>
                <c:ext xmlns:c16="http://schemas.microsoft.com/office/drawing/2014/chart" uri="{C3380CC4-5D6E-409C-BE32-E72D297353CC}">
                  <c16:uniqueId val="{00000000-0C66-405C-81EB-40C4C00863A5}"/>
                </c:ext>
              </c:extLst>
            </c:dLbl>
            <c:dLbl>
              <c:idx val="1"/>
              <c:layout>
                <c:manualLayout>
                  <c:x val="-6.4061499039077513E-2"/>
                  <c:y val="-6.9118059271717821E-3"/>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3416697352292847E-2"/>
                      <c:h val="3.6990291262135926E-2"/>
                    </c:manualLayout>
                  </c15:layout>
                </c:ext>
                <c:ext xmlns:c16="http://schemas.microsoft.com/office/drawing/2014/chart" uri="{C3380CC4-5D6E-409C-BE32-E72D297353CC}">
                  <c16:uniqueId val="{00000001-0C66-405C-81EB-40C4C00863A5}"/>
                </c:ext>
              </c:extLst>
            </c:dLbl>
            <c:dLbl>
              <c:idx val="2"/>
              <c:layout>
                <c:manualLayout>
                  <c:x val="-6.4513124200282213E-2"/>
                  <c:y val="9.1197027337863918E-4"/>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3416697352292847E-2"/>
                      <c:h val="3.6990291262135926E-2"/>
                    </c:manualLayout>
                  </c15:layout>
                </c:ext>
                <c:ext xmlns:c16="http://schemas.microsoft.com/office/drawing/2014/chart" uri="{C3380CC4-5D6E-409C-BE32-E72D297353CC}">
                  <c16:uniqueId val="{00000002-0C66-405C-81EB-40C4C00863A5}"/>
                </c:ext>
              </c:extLst>
            </c:dLbl>
            <c:dLbl>
              <c:idx val="3"/>
              <c:layout>
                <c:manualLayout>
                  <c:x val="-7.6694308951291479E-2"/>
                  <c:y val="-1.650358025635145E-3"/>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6819859400982942E-2"/>
                      <c:h val="2.9389445251382408E-2"/>
                    </c:manualLayout>
                  </c15:layout>
                </c:ext>
                <c:ext xmlns:c16="http://schemas.microsoft.com/office/drawing/2014/chart" uri="{C3380CC4-5D6E-409C-BE32-E72D297353CC}">
                  <c16:uniqueId val="{00000003-0C66-405C-81EB-40C4C00863A5}"/>
                </c:ext>
              </c:extLst>
            </c:dLbl>
            <c:dLbl>
              <c:idx val="4"/>
              <c:layout>
                <c:manualLayout>
                  <c:x val="-7.6873798846893174E-2"/>
                  <c:y val="-3.653343807083478E-4"/>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3416697352292847E-2"/>
                      <c:h val="4.2533650039588283E-2"/>
                    </c:manualLayout>
                  </c15:layout>
                </c:ext>
                <c:ext xmlns:c16="http://schemas.microsoft.com/office/drawing/2014/chart" uri="{C3380CC4-5D6E-409C-BE32-E72D297353CC}">
                  <c16:uniqueId val="{00000004-0C66-405C-81EB-40C4C00863A5}"/>
                </c:ext>
              </c:extLst>
            </c:dLbl>
            <c:dLbl>
              <c:idx val="5"/>
              <c:layout>
                <c:manualLayout>
                  <c:x val="-6.73684210526317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66-405C-81EB-40C4C00863A5}"/>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institute’s practice regarding a religious habit</c:v>
                </c:pt>
                <c:pt idx="1">
                  <c:v>The prayer life of the institute</c:v>
                </c:pt>
                <c:pt idx="2">
                  <c:v>The community life of the institute</c:v>
                </c:pt>
                <c:pt idx="3">
                  <c:v>The spirituality of the institute</c:v>
                </c:pt>
                <c:pt idx="4">
                  <c:v>The institute’s fidelity to the Church</c:v>
                </c:pt>
                <c:pt idx="5">
                  <c:v>The Charism of the institute</c:v>
                </c:pt>
              </c:strCache>
            </c:strRef>
          </c:cat>
          <c:val>
            <c:numRef>
              <c:f>Sheet1!$B$2:$B$7</c:f>
              <c:numCache>
                <c:formatCode>0%</c:formatCode>
                <c:ptCount val="6"/>
                <c:pt idx="0">
                  <c:v>0.4</c:v>
                </c:pt>
                <c:pt idx="1">
                  <c:v>0.48</c:v>
                </c:pt>
                <c:pt idx="2">
                  <c:v>0.54</c:v>
                </c:pt>
                <c:pt idx="3">
                  <c:v>0.59</c:v>
                </c:pt>
                <c:pt idx="4">
                  <c:v>0.61</c:v>
                </c:pt>
                <c:pt idx="5">
                  <c:v>0.68</c:v>
                </c:pt>
              </c:numCache>
            </c:numRef>
          </c:val>
          <c:extLst>
            <c:ext xmlns:c16="http://schemas.microsoft.com/office/drawing/2014/chart" uri="{C3380CC4-5D6E-409C-BE32-E72D297353CC}">
              <c16:uniqueId val="{00000006-0C66-405C-81EB-40C4C00863A5}"/>
            </c:ext>
          </c:extLst>
        </c:ser>
        <c:dLbls>
          <c:showLegendKey val="0"/>
          <c:showVal val="0"/>
          <c:showCatName val="0"/>
          <c:showSerName val="0"/>
          <c:showPercent val="0"/>
          <c:showBubbleSize val="0"/>
        </c:dLbls>
        <c:gapWidth val="90"/>
        <c:axId val="594073456"/>
        <c:axId val="422028432"/>
      </c:barChart>
      <c:catAx>
        <c:axId val="59407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22028432"/>
        <c:crosses val="autoZero"/>
        <c:auto val="1"/>
        <c:lblAlgn val="ctr"/>
        <c:lblOffset val="100"/>
        <c:noMultiLvlLbl val="0"/>
      </c:catAx>
      <c:valAx>
        <c:axId val="42202843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9407345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US" sz="1800" b="1" dirty="0">
                <a:solidFill>
                  <a:sysClr val="windowText" lastClr="000000"/>
                </a:solidFill>
              </a:rPr>
              <a:t>Discernment</a:t>
            </a:r>
            <a:r>
              <a:rPr lang="en-US" sz="1800" b="1" baseline="0" dirty="0">
                <a:solidFill>
                  <a:sysClr val="windowText" lastClr="000000"/>
                </a:solidFill>
              </a:rPr>
              <a:t> of One's Call before Entering the Religious Institute</a:t>
            </a:r>
          </a:p>
          <a:p>
            <a:pPr>
              <a:defRPr sz="1200" b="1">
                <a:solidFill>
                  <a:sysClr val="windowText" lastClr="000000"/>
                </a:solidFill>
              </a:defRPr>
            </a:pPr>
            <a:r>
              <a:rPr lang="en-US" sz="1200" b="0" i="1" baseline="0" dirty="0">
                <a:solidFill>
                  <a:sysClr val="windowText" lastClr="000000"/>
                </a:solidFill>
              </a:rPr>
              <a:t>Percentage by responding "Very helpful"</a:t>
            </a:r>
          </a:p>
          <a:p>
            <a:pPr>
              <a:defRPr sz="1200" b="1">
                <a:solidFill>
                  <a:sysClr val="windowText" lastClr="000000"/>
                </a:solidFill>
              </a:defRPr>
            </a:pPr>
            <a:r>
              <a:rPr lang="en-US" sz="1200" b="1" baseline="0" dirty="0">
                <a:solidFill>
                  <a:sysClr val="windowText" lastClr="000000"/>
                </a:solidFill>
              </a:rPr>
              <a:t> </a:t>
            </a:r>
            <a:r>
              <a:rPr lang="en-US" sz="1200" b="1" dirty="0">
                <a:solidFill>
                  <a:sysClr val="windowText" lastClr="000000"/>
                </a:solidFill>
              </a:rPr>
              <a:t> </a:t>
            </a:r>
          </a:p>
        </c:rich>
      </c:tx>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47528905541082456"/>
          <c:y val="0.13507381507381508"/>
          <c:w val="0.4766068553698446"/>
          <c:h val="0.78059003114121228"/>
        </c:manualLayout>
      </c:layout>
      <c:barChart>
        <c:barDir val="bar"/>
        <c:grouping val="clustered"/>
        <c:varyColors val="0"/>
        <c:ser>
          <c:idx val="0"/>
          <c:order val="0"/>
          <c:tx>
            <c:strRef>
              <c:f>Sheet1!$B$1</c:f>
              <c:strCache>
                <c:ptCount val="1"/>
                <c:pt idx="0">
                  <c:v>Men</c:v>
                </c:pt>
              </c:strCache>
            </c:strRef>
          </c:tx>
          <c:spPr>
            <a:solidFill>
              <a:schemeClr val="accent1"/>
            </a:solidFill>
            <a:ln>
              <a:noFill/>
            </a:ln>
            <a:effectLst/>
            <a:scene3d>
              <a:camera prst="orthographicFront"/>
              <a:lightRig rig="threePt" dir="t"/>
            </a:scene3d>
            <a:sp3d>
              <a:bevelT w="127000" h="38100"/>
            </a:sp3d>
          </c:spPr>
          <c:invertIfNegative val="0"/>
          <c:dLbls>
            <c:dLbl>
              <c:idx val="0"/>
              <c:layout>
                <c:manualLayout>
                  <c:x val="-5.7001239157372895E-2"/>
                  <c:y val="1.554001554001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35-4886-80B6-363519F28B8D}"/>
                </c:ext>
              </c:extLst>
            </c:dLbl>
            <c:dLbl>
              <c:idx val="1"/>
              <c:layout>
                <c:manualLayout>
                  <c:x val="-6.4436183395291197E-2"/>
                  <c:y val="1.55400155400143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5-4886-80B6-363519F28B8D}"/>
                </c:ext>
              </c:extLst>
            </c:dLbl>
            <c:dLbl>
              <c:idx val="2"/>
              <c:layout>
                <c:manualLayout>
                  <c:x val="-6.443618339529129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35-4886-80B6-363519F28B8D}"/>
                </c:ext>
              </c:extLst>
            </c:dLbl>
            <c:dLbl>
              <c:idx val="3"/>
              <c:layout>
                <c:manualLayout>
                  <c:x val="-5.452292441140033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35-4886-80B6-363519F28B8D}"/>
                </c:ext>
              </c:extLst>
            </c:dLbl>
            <c:dLbl>
              <c:idx val="4"/>
              <c:layout>
                <c:manualLayout>
                  <c:x val="-5.700123915737307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35-4886-80B6-363519F28B8D}"/>
                </c:ext>
              </c:extLst>
            </c:dLbl>
            <c:dLbl>
              <c:idx val="5"/>
              <c:layout>
                <c:manualLayout>
                  <c:x val="-5.94795539033457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35-4886-80B6-363519F28B8D}"/>
                </c:ext>
              </c:extLst>
            </c:dLbl>
            <c:dLbl>
              <c:idx val="6"/>
              <c:layout>
                <c:manualLayout>
                  <c:x val="-5.4522924411400338E-2"/>
                  <c:y val="-5.697939874918038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D35-4886-80B6-363519F28B8D}"/>
                </c:ext>
              </c:extLst>
            </c:dLbl>
            <c:dLbl>
              <c:idx val="7"/>
              <c:layout>
                <c:manualLayout>
                  <c:x val="-5.94795539033457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D35-4886-80B6-363519F28B8D}"/>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"Andrew Dinner" or" Nun Run"</c:v>
                </c:pt>
                <c:pt idx="1">
                  <c:v>Meeting with a discernment group</c:v>
                </c:pt>
                <c:pt idx="2">
                  <c:v>Mission experience</c:v>
                </c:pt>
                <c:pt idx="3">
                  <c:v>Ministry with institute members</c:v>
                </c:pt>
                <c:pt idx="4">
                  <c:v>Visit(s) to the Motherhouse</c:v>
                </c:pt>
                <c:pt idx="5">
                  <c:v>“Come and See” experience</c:v>
                </c:pt>
                <c:pt idx="6">
                  <c:v>Contact with institute members</c:v>
                </c:pt>
                <c:pt idx="7">
                  <c:v>Contact with the vocation director</c:v>
                </c:pt>
              </c:strCache>
            </c:strRef>
          </c:cat>
          <c:val>
            <c:numRef>
              <c:f>Sheet1!$B$2:$B$9</c:f>
              <c:numCache>
                <c:formatCode>0%</c:formatCode>
                <c:ptCount val="8"/>
                <c:pt idx="0">
                  <c:v>0.3</c:v>
                </c:pt>
                <c:pt idx="1">
                  <c:v>0.43</c:v>
                </c:pt>
                <c:pt idx="2">
                  <c:v>0.46</c:v>
                </c:pt>
                <c:pt idx="3">
                  <c:v>0.46</c:v>
                </c:pt>
                <c:pt idx="4">
                  <c:v>0.59</c:v>
                </c:pt>
                <c:pt idx="5">
                  <c:v>0.63</c:v>
                </c:pt>
                <c:pt idx="6">
                  <c:v>0.67</c:v>
                </c:pt>
                <c:pt idx="7">
                  <c:v>0.78</c:v>
                </c:pt>
              </c:numCache>
            </c:numRef>
          </c:val>
          <c:extLst>
            <c:ext xmlns:c16="http://schemas.microsoft.com/office/drawing/2014/chart" uri="{C3380CC4-5D6E-409C-BE32-E72D297353CC}">
              <c16:uniqueId val="{00000009-FD35-4886-80B6-363519F28B8D}"/>
            </c:ext>
          </c:extLst>
        </c:ser>
        <c:dLbls>
          <c:showLegendKey val="0"/>
          <c:showVal val="0"/>
          <c:showCatName val="0"/>
          <c:showSerName val="0"/>
          <c:showPercent val="0"/>
          <c:showBubbleSize val="0"/>
        </c:dLbls>
        <c:gapWidth val="182"/>
        <c:axId val="91336752"/>
        <c:axId val="94670736"/>
      </c:barChart>
      <c:catAx>
        <c:axId val="91336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4670736"/>
        <c:crosses val="autoZero"/>
        <c:auto val="1"/>
        <c:lblAlgn val="ctr"/>
        <c:lblOffset val="100"/>
        <c:noMultiLvlLbl val="0"/>
      </c:catAx>
      <c:valAx>
        <c:axId val="946707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133675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09CC65-398D-434D-B0B4-4E837B72EDB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666C613-F6E6-46A1-896C-7DD8CA84994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DEA2EF1-7827-4A16-8D23-1E751BAAE910}" type="datetimeFigureOut">
              <a:rPr lang="en-US" smtClean="0"/>
              <a:t>7/29/2024</a:t>
            </a:fld>
            <a:endParaRPr lang="en-US"/>
          </a:p>
        </p:txBody>
      </p:sp>
      <p:sp>
        <p:nvSpPr>
          <p:cNvPr id="4" name="Footer Placeholder 3">
            <a:extLst>
              <a:ext uri="{FF2B5EF4-FFF2-40B4-BE49-F238E27FC236}">
                <a16:creationId xmlns:a16="http://schemas.microsoft.com/office/drawing/2014/main" id="{990352D2-6B6C-4C29-835E-6A2E1D92098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820368-38AB-4073-BA6A-FD39FB97FF9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EAF40A1-FF60-4181-B32E-0CADA4FCA3BD}" type="slidenum">
              <a:rPr lang="en-US" smtClean="0"/>
              <a:t>‹#›</a:t>
            </a:fld>
            <a:endParaRPr lang="en-US"/>
          </a:p>
        </p:txBody>
      </p:sp>
    </p:spTree>
    <p:extLst>
      <p:ext uri="{BB962C8B-B14F-4D97-AF65-F5344CB8AC3E}">
        <p14:creationId xmlns:p14="http://schemas.microsoft.com/office/powerpoint/2010/main" val="4143201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8F6496-98E1-4A97-8015-C92EF4754E87}" type="datetimeFigureOut">
              <a:rPr lang="en-US" smtClean="0"/>
              <a:t>7/29/2024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D68355-5C1C-4FC1-BDC7-42DF3C314DD6}" type="slidenum">
              <a:rPr lang="en-US" smtClean="0"/>
              <a:t>‹#›</a:t>
            </a:fld>
            <a:endParaRPr lang="en-US"/>
          </a:p>
        </p:txBody>
      </p:sp>
    </p:spTree>
    <p:extLst>
      <p:ext uri="{BB962C8B-B14F-4D97-AF65-F5344CB8AC3E}">
        <p14:creationId xmlns:p14="http://schemas.microsoft.com/office/powerpoint/2010/main" val="228124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D68355-5C1C-4FC1-BDC7-42DF3C314DD6}" type="slidenum">
              <a:rPr lang="en-US" smtClean="0"/>
              <a:t>1</a:t>
            </a:fld>
            <a:endParaRPr lang="en-US"/>
          </a:p>
        </p:txBody>
      </p:sp>
    </p:spTree>
    <p:extLst>
      <p:ext uri="{BB962C8B-B14F-4D97-AF65-F5344CB8AC3E}">
        <p14:creationId xmlns:p14="http://schemas.microsoft.com/office/powerpoint/2010/main" val="268383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CARA research commissioned by the Secretariat for Clergy, Consecrated Life and Vocations on the vocational discernment of never married Catholics shows that a large number of Catholics have considered a vocation to priesthood and religious life.</a:t>
            </a:r>
          </a:p>
        </p:txBody>
      </p:sp>
      <p:sp>
        <p:nvSpPr>
          <p:cNvPr id="4" name="Slide Number Placeholder 3"/>
          <p:cNvSpPr>
            <a:spLocks noGrp="1"/>
          </p:cNvSpPr>
          <p:nvPr>
            <p:ph type="sldNum" sz="quarter" idx="10"/>
          </p:nvPr>
        </p:nvSpPr>
        <p:spPr/>
        <p:txBody>
          <a:bodyPr/>
          <a:lstStyle/>
          <a:p>
            <a:fld id="{BBBF53B8-6048-4889-BDF6-9A9A9FB3ADE0}" type="slidenum">
              <a:rPr lang="en-US" smtClean="0"/>
              <a:pPr/>
              <a:t>5</a:t>
            </a:fld>
            <a:endParaRPr lang="en-US"/>
          </a:p>
        </p:txBody>
      </p:sp>
    </p:spTree>
    <p:extLst>
      <p:ext uri="{BB962C8B-B14F-4D97-AF65-F5344CB8AC3E}">
        <p14:creationId xmlns:p14="http://schemas.microsoft.com/office/powerpoint/2010/main" val="11864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the more encouragement they received the more who gave consideration to a vocation.</a:t>
            </a:r>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3752-8C94-4EFA-850E-4B47ABD93C05}" type="slidenum">
              <a:rPr lang="en-US" smtClean="0"/>
              <a:pPr/>
              <a:t>6</a:t>
            </a:fld>
            <a:endParaRPr lang="en-US"/>
          </a:p>
        </p:txBody>
      </p:sp>
    </p:spTree>
    <p:extLst>
      <p:ext uri="{BB962C8B-B14F-4D97-AF65-F5344CB8AC3E}">
        <p14:creationId xmlns:p14="http://schemas.microsoft.com/office/powerpoint/2010/main" val="366461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particular challenge is the willingness of adult Catholics to encourage a vocation to priesthood or religious life.  Nearly seven in ten Catholics say they “would not encourage” someone to consider priesthood or religious life.  In more recent research,</a:t>
            </a:r>
            <a:r>
              <a:rPr lang="en-US" baseline="0" dirty="0"/>
              <a:t> w</a:t>
            </a:r>
            <a:r>
              <a:rPr lang="en-US" dirty="0"/>
              <a:t>hen asked why, four in ten said it was not there place to encourage a vocation.  Another two in ten said they were not religious or didn’t have friends who would fit the mold or were unsure.</a:t>
            </a:r>
          </a:p>
          <a:p>
            <a:endParaRPr lang="en-US" dirty="0"/>
          </a:p>
          <a:p>
            <a:r>
              <a:rPr lang="en-US" dirty="0"/>
              <a:t>This raises important questions about the Church “calling forth” vocations.</a:t>
            </a:r>
          </a:p>
        </p:txBody>
      </p:sp>
      <p:sp>
        <p:nvSpPr>
          <p:cNvPr id="4" name="Slide Number Placeholder 3"/>
          <p:cNvSpPr>
            <a:spLocks noGrp="1"/>
          </p:cNvSpPr>
          <p:nvPr>
            <p:ph type="sldNum" sz="quarter" idx="10"/>
          </p:nvPr>
        </p:nvSpPr>
        <p:spPr/>
        <p:txBody>
          <a:bodyPr/>
          <a:lstStyle/>
          <a:p>
            <a:fld id="{BBBF53B8-6048-4889-BDF6-9A9A9FB3ADE0}" type="slidenum">
              <a:rPr lang="en-US" smtClean="0"/>
              <a:pPr/>
              <a:t>8</a:t>
            </a:fld>
            <a:endParaRPr lang="en-US"/>
          </a:p>
        </p:txBody>
      </p:sp>
    </p:spTree>
    <p:extLst>
      <p:ext uri="{BB962C8B-B14F-4D97-AF65-F5344CB8AC3E}">
        <p14:creationId xmlns:p14="http://schemas.microsoft.com/office/powerpoint/2010/main" val="265985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D68355-5C1C-4FC1-BDC7-42DF3C314DD6}" type="slidenum">
              <a:rPr lang="en-US" smtClean="0"/>
              <a:t>33</a:t>
            </a:fld>
            <a:endParaRPr lang="en-US"/>
          </a:p>
        </p:txBody>
      </p:sp>
    </p:spTree>
    <p:extLst>
      <p:ext uri="{BB962C8B-B14F-4D97-AF65-F5344CB8AC3E}">
        <p14:creationId xmlns:p14="http://schemas.microsoft.com/office/powerpoint/2010/main" val="391708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D68355-5C1C-4FC1-BDC7-42DF3C314DD6}" type="slidenum">
              <a:rPr lang="en-US" smtClean="0"/>
              <a:t>34</a:t>
            </a:fld>
            <a:endParaRPr lang="en-US"/>
          </a:p>
        </p:txBody>
      </p:sp>
    </p:spTree>
    <p:extLst>
      <p:ext uri="{BB962C8B-B14F-4D97-AF65-F5344CB8AC3E}">
        <p14:creationId xmlns:p14="http://schemas.microsoft.com/office/powerpoint/2010/main" val="1233152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7/29/2024</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33E8-128E-425C-B710-F7300F520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5BA10B-BD52-4326-9704-10D5CE7F5EAF}"/>
              </a:ext>
            </a:extLst>
          </p:cNvPr>
          <p:cNvSpPr>
            <a:spLocks noGrp="1"/>
          </p:cNvSpPr>
          <p:nvPr>
            <p:ph type="dt" sz="half" idx="10"/>
          </p:nvPr>
        </p:nvSpPr>
        <p:spPr/>
        <p:txBody>
          <a:bodyPr/>
          <a:lstStyle/>
          <a:p>
            <a:fld id="{4CD8A92E-5FF9-8143-81B3-CCB531513398}" type="datetimeFigureOut">
              <a:rPr lang="en-US" smtClean="0"/>
              <a:t>7/29/2024</a:t>
            </a:fld>
            <a:endParaRPr lang="en-US" dirty="0"/>
          </a:p>
        </p:txBody>
      </p:sp>
      <p:sp>
        <p:nvSpPr>
          <p:cNvPr id="4" name="Footer Placeholder 3">
            <a:extLst>
              <a:ext uri="{FF2B5EF4-FFF2-40B4-BE49-F238E27FC236}">
                <a16:creationId xmlns:a16="http://schemas.microsoft.com/office/drawing/2014/main" id="{344F2D88-7799-40FD-9D19-4169E057E4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048297-ADE3-4FAD-9CDA-D17A4F6058A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061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CFCDFD-B4CF-A241-8D71-E814B10BEAF4}" type="datetimeFigureOut">
              <a:rPr lang="en-US" dirty="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7/29/2024</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5BA285-9698-1B45-8319-D90A8C63F150}" type="datetimeFigureOut">
              <a:rPr lang="en-US" dirty="0"/>
              <a:t>7/29/2024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7/29/2024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7/29/2024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7/29/2024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7/29/2024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3B17-417D-4CAC-A0A9-FCCC50AA70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5FF9B5-D939-454A-83AD-26703A6D07BB}"/>
              </a:ext>
            </a:extLst>
          </p:cNvPr>
          <p:cNvSpPr>
            <a:spLocks noGrp="1"/>
          </p:cNvSpPr>
          <p:nvPr>
            <p:ph type="dt" sz="half" idx="10"/>
          </p:nvPr>
        </p:nvSpPr>
        <p:spPr/>
        <p:txBody>
          <a:bodyPr/>
          <a:lstStyle/>
          <a:p>
            <a:fld id="{4CD8A92E-5FF9-8143-81B3-CCB531513398}" type="datetimeFigureOut">
              <a:rPr lang="en-US" smtClean="0"/>
              <a:t>7/29/2024</a:t>
            </a:fld>
            <a:endParaRPr lang="en-US" dirty="0"/>
          </a:p>
        </p:txBody>
      </p:sp>
      <p:sp>
        <p:nvSpPr>
          <p:cNvPr id="4" name="Footer Placeholder 3">
            <a:extLst>
              <a:ext uri="{FF2B5EF4-FFF2-40B4-BE49-F238E27FC236}">
                <a16:creationId xmlns:a16="http://schemas.microsoft.com/office/drawing/2014/main" id="{8F99B9ED-880B-4E8C-B9D9-D3DD07378D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87B41E-34A5-46A6-A09A-CC70B36A871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6687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7B5C-2882-4CE2-909E-A3902F78D3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1B61DE-D9CF-4CE5-A29C-80D31E23676A}"/>
              </a:ext>
            </a:extLst>
          </p:cNvPr>
          <p:cNvSpPr>
            <a:spLocks noGrp="1"/>
          </p:cNvSpPr>
          <p:nvPr>
            <p:ph type="dt" sz="half" idx="10"/>
          </p:nvPr>
        </p:nvSpPr>
        <p:spPr/>
        <p:txBody>
          <a:bodyPr/>
          <a:lstStyle/>
          <a:p>
            <a:fld id="{4CD8A92E-5FF9-8143-81B3-CCB531513398}" type="datetimeFigureOut">
              <a:rPr lang="en-US" smtClean="0"/>
              <a:t>7/29/2024</a:t>
            </a:fld>
            <a:endParaRPr lang="en-US" dirty="0"/>
          </a:p>
        </p:txBody>
      </p:sp>
      <p:sp>
        <p:nvSpPr>
          <p:cNvPr id="4" name="Footer Placeholder 3">
            <a:extLst>
              <a:ext uri="{FF2B5EF4-FFF2-40B4-BE49-F238E27FC236}">
                <a16:creationId xmlns:a16="http://schemas.microsoft.com/office/drawing/2014/main" id="{56474986-43D2-41CD-B32C-DF4F02112DA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908B04-C3D5-4488-9AC0-846C5563551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6714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6"/>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7/29/2024</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8DA1-86B3-4F75-8B53-E46FF7FF5901}"/>
              </a:ext>
            </a:extLst>
          </p:cNvPr>
          <p:cNvSpPr>
            <a:spLocks noGrp="1"/>
          </p:cNvSpPr>
          <p:nvPr>
            <p:ph type="ctrTitle"/>
          </p:nvPr>
        </p:nvSpPr>
        <p:spPr>
          <a:xfrm>
            <a:off x="2413591" y="1106073"/>
            <a:ext cx="8856921" cy="1838239"/>
          </a:xfrm>
        </p:spPr>
        <p:txBody>
          <a:bodyPr>
            <a:normAutofit/>
          </a:bodyPr>
          <a:lstStyle/>
          <a:p>
            <a:r>
              <a:rPr lang="en-US" sz="5400" dirty="0"/>
              <a:t>Recent Vocations to Men’s Religious Communities</a:t>
            </a:r>
          </a:p>
        </p:txBody>
      </p:sp>
      <p:sp>
        <p:nvSpPr>
          <p:cNvPr id="3" name="Subtitle 2">
            <a:extLst>
              <a:ext uri="{FF2B5EF4-FFF2-40B4-BE49-F238E27FC236}">
                <a16:creationId xmlns:a16="http://schemas.microsoft.com/office/drawing/2014/main" id="{86679044-7A1A-4D91-84E5-3E0AE12F07D4}"/>
              </a:ext>
            </a:extLst>
          </p:cNvPr>
          <p:cNvSpPr>
            <a:spLocks noGrp="1"/>
          </p:cNvSpPr>
          <p:nvPr>
            <p:ph type="subTitle" idx="1"/>
          </p:nvPr>
        </p:nvSpPr>
        <p:spPr>
          <a:xfrm>
            <a:off x="2493106" y="2944312"/>
            <a:ext cx="8561746" cy="2425130"/>
          </a:xfrm>
        </p:spPr>
        <p:txBody>
          <a:bodyPr>
            <a:normAutofit/>
          </a:bodyPr>
          <a:lstStyle/>
          <a:p>
            <a:endParaRPr lang="en-US" dirty="0"/>
          </a:p>
          <a:p>
            <a:pPr algn="ctr"/>
            <a:r>
              <a:rPr lang="en-US" dirty="0">
                <a:latin typeface="Arial" panose="020B0604020202020204" pitchFamily="34" charset="0"/>
                <a:cs typeface="Arial" panose="020B0604020202020204" pitchFamily="34" charset="0"/>
              </a:rPr>
              <a:t>2024 CMSM PRE-Assembly</a:t>
            </a:r>
          </a:p>
          <a:p>
            <a:pPr algn="ctr"/>
            <a:r>
              <a:rPr lang="en-US" dirty="0">
                <a:latin typeface="Arial" panose="020B0604020202020204" pitchFamily="34" charset="0"/>
                <a:cs typeface="Arial" panose="020B0604020202020204" pitchFamily="34" charset="0"/>
              </a:rPr>
              <a:t>Atlanta, GA</a:t>
            </a:r>
          </a:p>
          <a:p>
            <a:pPr algn="ctr"/>
            <a:r>
              <a:rPr lang="en-US" dirty="0">
                <a:latin typeface="Arial" panose="020B0604020202020204" pitchFamily="34" charset="0"/>
                <a:cs typeface="Arial" panose="020B0604020202020204" pitchFamily="34" charset="0"/>
              </a:rPr>
              <a:t>Thomas Gaunt, SJ, Ph.D.</a:t>
            </a:r>
          </a:p>
          <a:p>
            <a:pPr algn="ctr"/>
            <a:r>
              <a:rPr lang="en-US" dirty="0">
                <a:latin typeface="Arial" panose="020B0604020202020204" pitchFamily="34" charset="0"/>
                <a:cs typeface="Arial" panose="020B0604020202020204" pitchFamily="34" charset="0"/>
              </a:rPr>
              <a:t>July 29, 2024</a:t>
            </a:r>
          </a:p>
        </p:txBody>
      </p:sp>
      <p:pic>
        <p:nvPicPr>
          <p:cNvPr id="7" name="Picture 6">
            <a:extLst>
              <a:ext uri="{FF2B5EF4-FFF2-40B4-BE49-F238E27FC236}">
                <a16:creationId xmlns:a16="http://schemas.microsoft.com/office/drawing/2014/main" id="{8CF97B69-60A5-4900-BD4A-C11AE39150E8}"/>
              </a:ext>
            </a:extLst>
          </p:cNvPr>
          <p:cNvPicPr>
            <a:picLocks noChangeAspect="1"/>
          </p:cNvPicPr>
          <p:nvPr/>
        </p:nvPicPr>
        <p:blipFill>
          <a:blip r:embed="rId3"/>
          <a:stretch>
            <a:fillRect/>
          </a:stretch>
        </p:blipFill>
        <p:spPr>
          <a:xfrm>
            <a:off x="413794" y="1201714"/>
            <a:ext cx="1624274" cy="1742598"/>
          </a:xfrm>
          <a:prstGeom prst="rect">
            <a:avLst/>
          </a:prstGeom>
        </p:spPr>
      </p:pic>
    </p:spTree>
    <p:extLst>
      <p:ext uri="{BB962C8B-B14F-4D97-AF65-F5344CB8AC3E}">
        <p14:creationId xmlns:p14="http://schemas.microsoft.com/office/powerpoint/2010/main" val="80915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851" y="287079"/>
            <a:ext cx="10834762" cy="1084521"/>
          </a:xfrm>
        </p:spPr>
        <p:txBody>
          <a:bodyPr>
            <a:normAutofit fontScale="90000"/>
          </a:bodyPr>
          <a:lstStyle/>
          <a:p>
            <a:pPr marL="0" marR="0" algn="ctr">
              <a:lnSpc>
                <a:spcPct val="115000"/>
              </a:lnSpc>
              <a:spcBef>
                <a:spcPts val="0"/>
              </a:spcBef>
              <a:spcAft>
                <a:spcPts val="0"/>
              </a:spcAft>
            </a:pPr>
            <a:r>
              <a:rPr lang="en-US" b="1" i="1" dirty="0">
                <a:latin typeface="Times New Roman" panose="02020603050405020304" pitchFamily="18" charset="0"/>
                <a:cs typeface="Times New Roman" panose="02020603050405020304" pitchFamily="18" charset="0"/>
              </a:rPr>
              <a:t>“Frequently” Discussed Faith, Religion, and Prayer…</a:t>
            </a:r>
            <a:br>
              <a:rPr lang="en-US" sz="3200" b="1" i="1" dirty="0">
                <a:latin typeface="Times New Roman" panose="02020603050405020304" pitchFamily="18" charset="0"/>
                <a:ea typeface="Calibri" panose="020F0502020204030204" pitchFamily="34" charset="0"/>
                <a:cs typeface="Times New Roman" panose="02020603050405020304" pitchFamily="18" charset="0"/>
              </a:rPr>
            </a:br>
            <a:endParaRPr lang="en-US" b="1" i="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0606246"/>
              </p:ext>
            </p:extLst>
          </p:nvPr>
        </p:nvGraphicFramePr>
        <p:xfrm>
          <a:off x="1541721" y="1116419"/>
          <a:ext cx="9583479" cy="3428730"/>
        </p:xfrm>
        <a:graphic>
          <a:graphicData uri="http://schemas.openxmlformats.org/drawingml/2006/table">
            <a:tbl>
              <a:tblPr firstRow="1" firstCol="1" bandRow="1">
                <a:tableStyleId>{3B4B98B0-60AC-42C2-AFA5-B58CD77FA1E5}</a:tableStyleId>
              </a:tblPr>
              <a:tblGrid>
                <a:gridCol w="305102">
                  <a:extLst>
                    <a:ext uri="{9D8B030D-6E8A-4147-A177-3AD203B41FA5}">
                      <a16:colId xmlns:a16="http://schemas.microsoft.com/office/drawing/2014/main" val="20000"/>
                    </a:ext>
                  </a:extLst>
                </a:gridCol>
                <a:gridCol w="4207731">
                  <a:extLst>
                    <a:ext uri="{9D8B030D-6E8A-4147-A177-3AD203B41FA5}">
                      <a16:colId xmlns:a16="http://schemas.microsoft.com/office/drawing/2014/main" val="20001"/>
                    </a:ext>
                  </a:extLst>
                </a:gridCol>
                <a:gridCol w="1201916">
                  <a:extLst>
                    <a:ext uri="{9D8B030D-6E8A-4147-A177-3AD203B41FA5}">
                      <a16:colId xmlns:a16="http://schemas.microsoft.com/office/drawing/2014/main" val="20002"/>
                    </a:ext>
                  </a:extLst>
                </a:gridCol>
                <a:gridCol w="1849102">
                  <a:extLst>
                    <a:ext uri="{9D8B030D-6E8A-4147-A177-3AD203B41FA5}">
                      <a16:colId xmlns:a16="http://schemas.microsoft.com/office/drawing/2014/main" val="20003"/>
                    </a:ext>
                  </a:extLst>
                </a:gridCol>
                <a:gridCol w="1756645">
                  <a:extLst>
                    <a:ext uri="{9D8B030D-6E8A-4147-A177-3AD203B41FA5}">
                      <a16:colId xmlns:a16="http://schemas.microsoft.com/office/drawing/2014/main" val="20004"/>
                    </a:ext>
                  </a:extLst>
                </a:gridCol>
                <a:gridCol w="262983">
                  <a:extLst>
                    <a:ext uri="{9D8B030D-6E8A-4147-A177-3AD203B41FA5}">
                      <a16:colId xmlns:a16="http://schemas.microsoft.com/office/drawing/2014/main" val="20005"/>
                    </a:ext>
                  </a:extLst>
                </a:gridCol>
              </a:tblGrid>
              <a:tr h="742945">
                <a:tc>
                  <a:txBody>
                    <a:bodyPr/>
                    <a:lstStyle/>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800" b="1" dirty="0">
                          <a:effectLst/>
                        </a:rPr>
                        <a:t>Type of College Attended the Longest: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nSpc>
                          <a:spcPct val="115000"/>
                        </a:lnSpc>
                        <a:spcBef>
                          <a:spcPts val="0"/>
                        </a:spcBef>
                        <a:spcAft>
                          <a:spcPts val="0"/>
                        </a:spcAft>
                      </a:pPr>
                      <a:r>
                        <a:rPr lang="en-US" sz="12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537157">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All</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Non-Catholic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Catholic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537157">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With Other Students Outside of Class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   49%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   40%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   62%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537157">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With Campus Ministry Staff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a:effectLst/>
                        </a:rPr>
                        <a:t>37</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35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41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537157">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In Class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a:effectLst/>
                        </a:rPr>
                        <a:t>29</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a:effectLst/>
                        </a:rPr>
                        <a:t>11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51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537157">
                <a:tc>
                  <a:txBody>
                    <a:bodyPr/>
                    <a:lstStyle/>
                    <a:p>
                      <a:pPr marL="0" marR="0">
                        <a:lnSpc>
                          <a:spcPct val="115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800">
                          <a:effectLst/>
                        </a:rPr>
                        <a:t>With Professors Outside of Class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a:effectLst/>
                        </a:rPr>
                        <a:t>24</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a:effectLst/>
                        </a:rPr>
                        <a:t>9</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800" b="1" dirty="0">
                          <a:effectLst/>
                        </a:rPr>
                        <a:t>43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71665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666" y="244550"/>
            <a:ext cx="10568946" cy="1010092"/>
          </a:xfrm>
        </p:spPr>
        <p:txBody>
          <a:bodyPr>
            <a:normAutofit/>
          </a:bodyPr>
          <a:lstStyle/>
          <a:p>
            <a:pPr algn="ctr"/>
            <a:r>
              <a:rPr lang="en-US" sz="2800" b="1" i="1" dirty="0">
                <a:latin typeface="Times New Roman" pitchFamily="18" charset="0"/>
                <a:cs typeface="Times New Roman" pitchFamily="18" charset="0"/>
              </a:rPr>
              <a:t>Former CVN Volunteers: Have You Considered a Vocation to Ordained Ministry or Religious Life?</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053132454"/>
              </p:ext>
            </p:extLst>
          </p:nvPr>
        </p:nvGraphicFramePr>
        <p:xfrm>
          <a:off x="3407827" y="1382234"/>
          <a:ext cx="5624623" cy="44658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971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460" y="419100"/>
            <a:ext cx="10505153" cy="888705"/>
          </a:xfrm>
        </p:spPr>
        <p:txBody>
          <a:bodyPr>
            <a:normAutofit/>
          </a:bodyPr>
          <a:lstStyle/>
          <a:p>
            <a:pPr algn="ctr"/>
            <a:r>
              <a:rPr lang="en-US" sz="2800" b="1" i="1" dirty="0">
                <a:latin typeface="Times New Roman" panose="02020603050405020304" pitchFamily="18" charset="0"/>
                <a:cs typeface="Times New Roman" panose="02020603050405020304" pitchFamily="18" charset="0"/>
              </a:rPr>
              <a:t>Former CVN Volunteers: Have You Considered a Vocation to Ordained Ministry or Religious Life?  If so, how Seriously?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307019"/>
              </p:ext>
            </p:extLst>
          </p:nvPr>
        </p:nvGraphicFramePr>
        <p:xfrm>
          <a:off x="1456660" y="1651000"/>
          <a:ext cx="10047953" cy="44520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914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328" y="0"/>
            <a:ext cx="10073429" cy="2105247"/>
          </a:xfrm>
        </p:spPr>
        <p:txBody>
          <a:bodyPr>
            <a:normAutofit/>
          </a:bodyPr>
          <a:lstStyle/>
          <a:p>
            <a:pPr marL="0" marR="0" algn="ctr">
              <a:spcBef>
                <a:spcPts val="0"/>
              </a:spcBef>
              <a:spcAft>
                <a:spcPts val="0"/>
              </a:spcAft>
            </a:pPr>
            <a:r>
              <a:rPr lang="en-US" sz="4000" b="1" i="1" dirty="0">
                <a:latin typeface="Times New Roman" panose="02020603050405020304" pitchFamily="18" charset="0"/>
                <a:cs typeface="Times New Roman" panose="02020603050405020304" pitchFamily="18" charset="0"/>
              </a:rPr>
              <a:t>Ecclesial Status of Catholic Volunteer Alumni</a:t>
            </a:r>
            <a:br>
              <a:rPr lang="en-US" sz="4000" i="1" dirty="0">
                <a:latin typeface="Times New Roman" panose="02020603050405020304" pitchFamily="18" charset="0"/>
                <a:cs typeface="Times New Roman" panose="02020603050405020304" pitchFamily="18" charset="0"/>
              </a:rPr>
            </a:br>
            <a:r>
              <a:rPr lang="en-US" sz="3200" i="1" dirty="0">
                <a:latin typeface="Times New Roman" panose="02020603050405020304" pitchFamily="18" charset="0"/>
                <a:cs typeface="Times New Roman" panose="02020603050405020304" pitchFamily="18" charset="0"/>
              </a:rPr>
              <a:t>920 Catholic Men</a:t>
            </a:r>
            <a:br>
              <a:rPr lang="en-US" sz="4800" i="1" dirty="0">
                <a:latin typeface="Times New Roman" panose="02020603050405020304" pitchFamily="18" charset="0"/>
                <a:cs typeface="Times New Roman" panose="02020603050405020304" pitchFamily="18" charset="0"/>
              </a:rPr>
            </a:br>
            <a:r>
              <a:rPr lang="en-US" sz="4000" dirty="0"/>
              <a:t> </a:t>
            </a:r>
            <a:br>
              <a:rPr lang="en-US" sz="4000" dirty="0">
                <a:latin typeface="Times New Roman" panose="02020603050405020304" pitchFamily="18" charset="0"/>
                <a:ea typeface="Calibri" panose="020F0502020204030204"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4622876"/>
              </p:ext>
            </p:extLst>
          </p:nvPr>
        </p:nvGraphicFramePr>
        <p:xfrm>
          <a:off x="1977655" y="1573619"/>
          <a:ext cx="8941981" cy="3551273"/>
        </p:xfrm>
        <a:graphic>
          <a:graphicData uri="http://schemas.openxmlformats.org/drawingml/2006/table">
            <a:tbl>
              <a:tblPr firstRow="1" firstCol="1" bandRow="1">
                <a:tableStyleId>{BC89EF96-8CEA-46FF-86C4-4CE0E7609802}</a:tableStyleId>
              </a:tblPr>
              <a:tblGrid>
                <a:gridCol w="297219">
                  <a:extLst>
                    <a:ext uri="{9D8B030D-6E8A-4147-A177-3AD203B41FA5}">
                      <a16:colId xmlns:a16="http://schemas.microsoft.com/office/drawing/2014/main" val="20000"/>
                    </a:ext>
                  </a:extLst>
                </a:gridCol>
                <a:gridCol w="2285387">
                  <a:extLst>
                    <a:ext uri="{9D8B030D-6E8A-4147-A177-3AD203B41FA5}">
                      <a16:colId xmlns:a16="http://schemas.microsoft.com/office/drawing/2014/main" val="20001"/>
                    </a:ext>
                  </a:extLst>
                </a:gridCol>
                <a:gridCol w="3028274">
                  <a:extLst>
                    <a:ext uri="{9D8B030D-6E8A-4147-A177-3AD203B41FA5}">
                      <a16:colId xmlns:a16="http://schemas.microsoft.com/office/drawing/2014/main" val="20002"/>
                    </a:ext>
                  </a:extLst>
                </a:gridCol>
                <a:gridCol w="3028274">
                  <a:extLst>
                    <a:ext uri="{9D8B030D-6E8A-4147-A177-3AD203B41FA5}">
                      <a16:colId xmlns:a16="http://schemas.microsoft.com/office/drawing/2014/main" val="20003"/>
                    </a:ext>
                  </a:extLst>
                </a:gridCol>
                <a:gridCol w="302827">
                  <a:extLst>
                    <a:ext uri="{9D8B030D-6E8A-4147-A177-3AD203B41FA5}">
                      <a16:colId xmlns:a16="http://schemas.microsoft.com/office/drawing/2014/main" val="20004"/>
                    </a:ext>
                  </a:extLst>
                </a:gridCol>
              </a:tblGrid>
              <a:tr h="933718">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a:effectLst/>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2800" dirty="0">
                          <a:effectLst/>
                        </a:rPr>
                        <a:t>Number of Respondents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2800" dirty="0">
                          <a:effectLst/>
                        </a:rPr>
                        <a:t>Percent of Respondents</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537674">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Priest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dirty="0">
                          <a:effectLst/>
                        </a:rPr>
                        <a:t>36</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800" dirty="0">
                          <a:effectLst/>
                        </a:rPr>
                        <a:t>3.9%</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r h="537674">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Deacon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a:effectLst/>
                        </a:rPr>
                        <a:t>14</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800" dirty="0">
                          <a:effectLst/>
                        </a:rPr>
                        <a:t>1.5%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3"/>
                  </a:ext>
                </a:extLst>
              </a:tr>
              <a:tr h="537674">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Brother</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dirty="0">
                          <a:effectLst/>
                        </a:rPr>
                        <a:t>21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800" dirty="0">
                          <a:effectLst/>
                        </a:rPr>
                        <a:t>2.3%</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5"/>
                  </a:ext>
                </a:extLst>
              </a:tr>
              <a:tr h="537674">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Seminarian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a:effectLst/>
                        </a:rPr>
                        <a:t>34</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800" dirty="0">
                          <a:effectLst/>
                        </a:rPr>
                        <a:t>3.7%</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6"/>
                  </a:ext>
                </a:extLst>
              </a:tr>
              <a:tr h="466859">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a:effectLst/>
                        </a:rPr>
                        <a:t> Total</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dirty="0">
                          <a:effectLst/>
                        </a:rPr>
                        <a:t>105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dirty="0">
                          <a:effectLst/>
                        </a:rPr>
                        <a:t>11.4%</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7396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745" y="531628"/>
            <a:ext cx="9984834" cy="4954772"/>
          </a:xfrm>
        </p:spPr>
        <p:txBody>
          <a:bodyPr>
            <a:normAutofit/>
          </a:bodyPr>
          <a:lstStyle/>
          <a:p>
            <a:pPr algn="ctr"/>
            <a:r>
              <a:rPr lang="en-US" sz="3200" dirty="0">
                <a:solidFill>
                  <a:srgbClr val="FF0000"/>
                </a:solidFill>
              </a:rPr>
              <a:t>What are we learning?</a:t>
            </a:r>
            <a:br>
              <a:rPr lang="en-US" sz="3200" dirty="0">
                <a:solidFill>
                  <a:srgbClr val="FF0000"/>
                </a:solidFill>
              </a:rPr>
            </a:br>
            <a:br>
              <a:rPr lang="en-US" b="1" dirty="0"/>
            </a:br>
            <a:r>
              <a:rPr lang="en-US" sz="2000" dirty="0"/>
              <a:t>A vocation to priesthood or religious life is seriously considered by hundreds of thousands of young adults.  What is often missing is the “space for discernment” and an encouraging context.</a:t>
            </a:r>
            <a:br>
              <a:rPr lang="en-US" sz="2000" dirty="0"/>
            </a:br>
            <a:br>
              <a:rPr lang="en-US" sz="2000" dirty="0"/>
            </a:br>
            <a:r>
              <a:rPr lang="en-US" sz="2000" dirty="0"/>
              <a:t>1. There are a large number of men who seriously consider a vocation to priesthood &amp; religious life.</a:t>
            </a:r>
            <a:br>
              <a:rPr lang="en-US" sz="2000" dirty="0"/>
            </a:br>
            <a:br>
              <a:rPr lang="en-US" sz="2000" dirty="0"/>
            </a:br>
            <a:r>
              <a:rPr lang="en-US" sz="2000" dirty="0"/>
              <a:t>2. Individual encouragement is important.</a:t>
            </a:r>
            <a:br>
              <a:rPr lang="en-US" sz="2000" dirty="0"/>
            </a:br>
            <a:br>
              <a:rPr lang="en-US" sz="2000" dirty="0"/>
            </a:br>
            <a:r>
              <a:rPr lang="en-US" sz="2000" dirty="0"/>
              <a:t>3. Catholic school experience creates the opportunities to consider a vocation and provides the space for a conversation to occur.</a:t>
            </a:r>
            <a:br>
              <a:rPr lang="en-US" sz="2000" i="1" dirty="0"/>
            </a:br>
            <a:br>
              <a:rPr lang="en-US" sz="2000" dirty="0"/>
            </a:br>
            <a:r>
              <a:rPr lang="en-US" sz="2000" dirty="0"/>
              <a:t>4. A year of volunteer service is often a key element of a person’s vocational decision.</a:t>
            </a:r>
            <a:br>
              <a:rPr lang="en-US" sz="2200" dirty="0"/>
            </a:br>
            <a:endParaRPr lang="en-US" sz="2200" dirty="0"/>
          </a:p>
        </p:txBody>
      </p:sp>
    </p:spTree>
    <p:extLst>
      <p:ext uri="{BB962C8B-B14F-4D97-AF65-F5344CB8AC3E}">
        <p14:creationId xmlns:p14="http://schemas.microsoft.com/office/powerpoint/2010/main" val="2140073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1743-468C-45BB-A1C8-21FA40078ECE}"/>
              </a:ext>
            </a:extLst>
          </p:cNvPr>
          <p:cNvSpPr>
            <a:spLocks noGrp="1"/>
          </p:cNvSpPr>
          <p:nvPr>
            <p:ph type="title"/>
          </p:nvPr>
        </p:nvSpPr>
        <p:spPr>
          <a:xfrm>
            <a:off x="1534696" y="680485"/>
            <a:ext cx="9520158" cy="850604"/>
          </a:xfrm>
        </p:spPr>
        <p:txBody>
          <a:bodyPr>
            <a:noAutofit/>
          </a:bodyPr>
          <a:lstStyle/>
          <a:p>
            <a:pPr algn="ctr"/>
            <a:r>
              <a:rPr lang="en-US" sz="4800" dirty="0"/>
              <a:t>Who Are the New Members?</a:t>
            </a:r>
          </a:p>
        </p:txBody>
      </p:sp>
      <p:pic>
        <p:nvPicPr>
          <p:cNvPr id="3" name="Content Placeholder 2">
            <a:extLst>
              <a:ext uri="{FF2B5EF4-FFF2-40B4-BE49-F238E27FC236}">
                <a16:creationId xmlns:a16="http://schemas.microsoft.com/office/drawing/2014/main" id="{AF9356AF-7EF5-4257-8CCF-F4427501796F}"/>
              </a:ext>
            </a:extLst>
          </p:cNvPr>
          <p:cNvPicPr>
            <a:picLocks noGrp="1" noChangeAspect="1"/>
          </p:cNvPicPr>
          <p:nvPr>
            <p:ph idx="1"/>
          </p:nvPr>
        </p:nvPicPr>
        <p:blipFill>
          <a:blip r:embed="rId2"/>
          <a:stretch>
            <a:fillRect/>
          </a:stretch>
        </p:blipFill>
        <p:spPr>
          <a:xfrm>
            <a:off x="1294413" y="1853754"/>
            <a:ext cx="3953746" cy="2635831"/>
          </a:xfrm>
          <a:prstGeom prst="rect">
            <a:avLst/>
          </a:prstGeom>
        </p:spPr>
      </p:pic>
      <p:pic>
        <p:nvPicPr>
          <p:cNvPr id="4" name="Picture 3">
            <a:extLst>
              <a:ext uri="{FF2B5EF4-FFF2-40B4-BE49-F238E27FC236}">
                <a16:creationId xmlns:a16="http://schemas.microsoft.com/office/drawing/2014/main" id="{25BCB15B-7361-40F5-AC66-526099097826}"/>
              </a:ext>
            </a:extLst>
          </p:cNvPr>
          <p:cNvPicPr>
            <a:picLocks noChangeAspect="1"/>
          </p:cNvPicPr>
          <p:nvPr/>
        </p:nvPicPr>
        <p:blipFill>
          <a:blip r:embed="rId3"/>
          <a:stretch>
            <a:fillRect/>
          </a:stretch>
        </p:blipFill>
        <p:spPr>
          <a:xfrm>
            <a:off x="7442790" y="1868955"/>
            <a:ext cx="4114658" cy="2743654"/>
          </a:xfrm>
          <a:prstGeom prst="rect">
            <a:avLst/>
          </a:prstGeom>
        </p:spPr>
      </p:pic>
      <p:pic>
        <p:nvPicPr>
          <p:cNvPr id="6" name="Picture 5">
            <a:extLst>
              <a:ext uri="{FF2B5EF4-FFF2-40B4-BE49-F238E27FC236}">
                <a16:creationId xmlns:a16="http://schemas.microsoft.com/office/drawing/2014/main" id="{F346F7C6-67A4-4284-A195-A7F86177ABAB}"/>
              </a:ext>
            </a:extLst>
          </p:cNvPr>
          <p:cNvPicPr>
            <a:picLocks noChangeAspect="1"/>
          </p:cNvPicPr>
          <p:nvPr/>
        </p:nvPicPr>
        <p:blipFill>
          <a:blip r:embed="rId4"/>
          <a:stretch>
            <a:fillRect/>
          </a:stretch>
        </p:blipFill>
        <p:spPr>
          <a:xfrm>
            <a:off x="4476307" y="3553283"/>
            <a:ext cx="3827721" cy="2500198"/>
          </a:xfrm>
          <a:prstGeom prst="rect">
            <a:avLst/>
          </a:prstGeom>
        </p:spPr>
      </p:pic>
    </p:spTree>
    <p:extLst>
      <p:ext uri="{BB962C8B-B14F-4D97-AF65-F5344CB8AC3E}">
        <p14:creationId xmlns:p14="http://schemas.microsoft.com/office/powerpoint/2010/main" val="176897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F0196-24B8-46C6-96F4-7B500862FDEF}"/>
              </a:ext>
            </a:extLst>
          </p:cNvPr>
          <p:cNvSpPr>
            <a:spLocks noGrp="1"/>
          </p:cNvSpPr>
          <p:nvPr>
            <p:ph type="title"/>
          </p:nvPr>
        </p:nvSpPr>
        <p:spPr>
          <a:xfrm>
            <a:off x="1534696" y="804519"/>
            <a:ext cx="9520158" cy="641509"/>
          </a:xfrm>
        </p:spPr>
        <p:txBody>
          <a:bodyPr/>
          <a:lstStyle/>
          <a:p>
            <a:pPr algn="ctr"/>
            <a:r>
              <a:rPr lang="en-US" dirty="0"/>
              <a:t>Age &amp; Ethnicity</a:t>
            </a:r>
          </a:p>
        </p:txBody>
      </p:sp>
      <p:graphicFrame>
        <p:nvGraphicFramePr>
          <p:cNvPr id="4" name="Content Placeholder 3">
            <a:extLst>
              <a:ext uri="{FF2B5EF4-FFF2-40B4-BE49-F238E27FC236}">
                <a16:creationId xmlns:a16="http://schemas.microsoft.com/office/drawing/2014/main" id="{7392935A-E93D-45C8-A876-91A11905301E}"/>
              </a:ext>
            </a:extLst>
          </p:cNvPr>
          <p:cNvGraphicFramePr>
            <a:graphicFrameLocks noGrp="1"/>
          </p:cNvGraphicFramePr>
          <p:nvPr>
            <p:ph idx="1"/>
            <p:extLst>
              <p:ext uri="{D42A27DB-BD31-4B8C-83A1-F6EECF244321}">
                <p14:modId xmlns:p14="http://schemas.microsoft.com/office/powerpoint/2010/main" val="2504187101"/>
              </p:ext>
            </p:extLst>
          </p:nvPr>
        </p:nvGraphicFramePr>
        <p:xfrm>
          <a:off x="1534695" y="1531088"/>
          <a:ext cx="4362532" cy="3901440"/>
        </p:xfrm>
        <a:graphic>
          <a:graphicData uri="http://schemas.openxmlformats.org/drawingml/2006/table">
            <a:tbl>
              <a:tblPr firstRow="1" firstCol="1" bandRow="1"/>
              <a:tblGrid>
                <a:gridCol w="265029">
                  <a:extLst>
                    <a:ext uri="{9D8B030D-6E8A-4147-A177-3AD203B41FA5}">
                      <a16:colId xmlns:a16="http://schemas.microsoft.com/office/drawing/2014/main" val="3882695281"/>
                    </a:ext>
                  </a:extLst>
                </a:gridCol>
                <a:gridCol w="1953486">
                  <a:extLst>
                    <a:ext uri="{9D8B030D-6E8A-4147-A177-3AD203B41FA5}">
                      <a16:colId xmlns:a16="http://schemas.microsoft.com/office/drawing/2014/main" val="1978111550"/>
                    </a:ext>
                  </a:extLst>
                </a:gridCol>
                <a:gridCol w="265029">
                  <a:extLst>
                    <a:ext uri="{9D8B030D-6E8A-4147-A177-3AD203B41FA5}">
                      <a16:colId xmlns:a16="http://schemas.microsoft.com/office/drawing/2014/main" val="604196102"/>
                    </a:ext>
                  </a:extLst>
                </a:gridCol>
                <a:gridCol w="878131">
                  <a:extLst>
                    <a:ext uri="{9D8B030D-6E8A-4147-A177-3AD203B41FA5}">
                      <a16:colId xmlns:a16="http://schemas.microsoft.com/office/drawing/2014/main" val="1959040819"/>
                    </a:ext>
                  </a:extLst>
                </a:gridCol>
                <a:gridCol w="607556">
                  <a:extLst>
                    <a:ext uri="{9D8B030D-6E8A-4147-A177-3AD203B41FA5}">
                      <a16:colId xmlns:a16="http://schemas.microsoft.com/office/drawing/2014/main" val="4094939980"/>
                    </a:ext>
                  </a:extLst>
                </a:gridCol>
                <a:gridCol w="393301">
                  <a:extLst>
                    <a:ext uri="{9D8B030D-6E8A-4147-A177-3AD203B41FA5}">
                      <a16:colId xmlns:a16="http://schemas.microsoft.com/office/drawing/2014/main" val="3159887625"/>
                    </a:ext>
                  </a:extLst>
                </a:gridCol>
              </a:tblGrid>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spcBef>
                          <a:spcPts val="0"/>
                        </a:spcBef>
                        <a:spcAft>
                          <a:spcPts val="0"/>
                        </a:spcAft>
                      </a:pPr>
                      <a:r>
                        <a:rPr lang="en-US" sz="1600" b="1">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b="1">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7906359"/>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Age of Men Entering Religious Life in 2023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36106889"/>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Percentage in each age category</a:t>
                      </a: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57330415"/>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12623354"/>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46336591"/>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25 and younger</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41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41</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97653391"/>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Age 26-35</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49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49</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42247669"/>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Age 36-45</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6</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54669205"/>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Age 46-55</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4</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33144383"/>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Age 56 and older</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0</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97587336"/>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21787082"/>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Average age</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29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29</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04906578"/>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Median age</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26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26</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92313221"/>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Range in ages</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19-54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19-54</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4319741"/>
                  </a:ext>
                </a:extLst>
              </a:tr>
              <a:tr h="22357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817512"/>
                  </a:ext>
                </a:extLst>
              </a:tr>
            </a:tbl>
          </a:graphicData>
        </a:graphic>
      </p:graphicFrame>
      <p:graphicFrame>
        <p:nvGraphicFramePr>
          <p:cNvPr id="5" name="Content Placeholder 3">
            <a:extLst>
              <a:ext uri="{FF2B5EF4-FFF2-40B4-BE49-F238E27FC236}">
                <a16:creationId xmlns:a16="http://schemas.microsoft.com/office/drawing/2014/main" id="{FA9C1D95-4C68-4441-BD60-FED37930F5AE}"/>
              </a:ext>
            </a:extLst>
          </p:cNvPr>
          <p:cNvGraphicFramePr>
            <a:graphicFrameLocks/>
          </p:cNvGraphicFramePr>
          <p:nvPr>
            <p:extLst>
              <p:ext uri="{D42A27DB-BD31-4B8C-83A1-F6EECF244321}">
                <p14:modId xmlns:p14="http://schemas.microsoft.com/office/powerpoint/2010/main" val="3444278762"/>
              </p:ext>
            </p:extLst>
          </p:nvPr>
        </p:nvGraphicFramePr>
        <p:xfrm>
          <a:off x="6294774" y="1531087"/>
          <a:ext cx="4760080" cy="3901440"/>
        </p:xfrm>
        <a:graphic>
          <a:graphicData uri="http://schemas.openxmlformats.org/drawingml/2006/table">
            <a:tbl>
              <a:tblPr firstRow="1" firstCol="1" bandRow="1"/>
              <a:tblGrid>
                <a:gridCol w="162560">
                  <a:extLst>
                    <a:ext uri="{9D8B030D-6E8A-4147-A177-3AD203B41FA5}">
                      <a16:colId xmlns:a16="http://schemas.microsoft.com/office/drawing/2014/main" val="3416163436"/>
                    </a:ext>
                  </a:extLst>
                </a:gridCol>
                <a:gridCol w="3167973">
                  <a:extLst>
                    <a:ext uri="{9D8B030D-6E8A-4147-A177-3AD203B41FA5}">
                      <a16:colId xmlns:a16="http://schemas.microsoft.com/office/drawing/2014/main" val="3275236832"/>
                    </a:ext>
                  </a:extLst>
                </a:gridCol>
                <a:gridCol w="379930">
                  <a:extLst>
                    <a:ext uri="{9D8B030D-6E8A-4147-A177-3AD203B41FA5}">
                      <a16:colId xmlns:a16="http://schemas.microsoft.com/office/drawing/2014/main" val="1164569842"/>
                    </a:ext>
                  </a:extLst>
                </a:gridCol>
                <a:gridCol w="887057">
                  <a:extLst>
                    <a:ext uri="{9D8B030D-6E8A-4147-A177-3AD203B41FA5}">
                      <a16:colId xmlns:a16="http://schemas.microsoft.com/office/drawing/2014/main" val="4029332918"/>
                    </a:ext>
                  </a:extLst>
                </a:gridCol>
                <a:gridCol w="162560">
                  <a:extLst>
                    <a:ext uri="{9D8B030D-6E8A-4147-A177-3AD203B41FA5}">
                      <a16:colId xmlns:a16="http://schemas.microsoft.com/office/drawing/2014/main" val="1469849738"/>
                    </a:ext>
                  </a:extLst>
                </a:gridCol>
              </a:tblGrid>
              <a:tr h="260096">
                <a:tc gridSpan="5">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902368828"/>
                  </a:ext>
                </a:extLst>
              </a:tr>
              <a:tr h="520192">
                <a:tc gridSpan="5">
                  <a:txBody>
                    <a:bodyPr/>
                    <a:lstStyle/>
                    <a:p>
                      <a:pPr marL="0" marR="0" algn="ctr">
                        <a:spcBef>
                          <a:spcPts val="0"/>
                        </a:spcBef>
                        <a:spcAft>
                          <a:spcPts val="0"/>
                        </a:spcAft>
                      </a:pPr>
                      <a:r>
                        <a:rPr lang="en-US" sz="1600" b="1" i="1">
                          <a:effectLst/>
                          <a:latin typeface="Arial" panose="020B0604020202020204" pitchFamily="34" charset="0"/>
                          <a:ea typeface="Times New Roman" panose="02020603050405020304" pitchFamily="18" charset="0"/>
                          <a:cs typeface="Arial" panose="020B0604020202020204" pitchFamily="34" charset="0"/>
                        </a:rPr>
                        <a:t>What best describes your racial or ethnic background?</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538604866"/>
                  </a:ext>
                </a:extLst>
              </a:tr>
              <a:tr h="260096">
                <a:tc gridSpan="5">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Percentage in each category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685006158"/>
                  </a:ext>
                </a:extLst>
              </a:tr>
              <a:tr h="260096">
                <a:tc gridSpan="5">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605686637"/>
                  </a:ext>
                </a:extLst>
              </a:tr>
              <a:tr h="26009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65426316"/>
                  </a:ext>
                </a:extLst>
              </a:tr>
              <a:tr h="520192">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Caucasian/European American/</a:t>
                      </a:r>
                    </a:p>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White</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67</a:t>
                      </a: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7684350"/>
                  </a:ext>
                </a:extLst>
              </a:tr>
              <a:tr h="26009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Hispanic/Latino</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12</a:t>
                      </a: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9220128"/>
                  </a:ext>
                </a:extLst>
              </a:tr>
              <a:tr h="520192">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Asian/Pacific Islander/Native Hawaiian</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5</a:t>
                      </a: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06186521"/>
                  </a:ext>
                </a:extLst>
              </a:tr>
              <a:tr h="26009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African/African American/Black</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5</a:t>
                      </a: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1915176"/>
                  </a:ext>
                </a:extLst>
              </a:tr>
              <a:tr h="26009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63435790"/>
                  </a:ext>
                </a:extLst>
              </a:tr>
              <a:tr h="26009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Mixed race or other</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11</a:t>
                      </a: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30978384"/>
                  </a:ext>
                </a:extLst>
              </a:tr>
              <a:tr h="26009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696020"/>
                  </a:ext>
                </a:extLst>
              </a:tr>
            </a:tbl>
          </a:graphicData>
        </a:graphic>
      </p:graphicFrame>
    </p:spTree>
    <p:extLst>
      <p:ext uri="{BB962C8B-B14F-4D97-AF65-F5344CB8AC3E}">
        <p14:creationId xmlns:p14="http://schemas.microsoft.com/office/powerpoint/2010/main" val="1689802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141E-924F-4725-821B-640F84EE3AE6}"/>
              </a:ext>
            </a:extLst>
          </p:cNvPr>
          <p:cNvSpPr>
            <a:spLocks noGrp="1"/>
          </p:cNvSpPr>
          <p:nvPr>
            <p:ph type="title"/>
          </p:nvPr>
        </p:nvSpPr>
        <p:spPr>
          <a:xfrm>
            <a:off x="1534696" y="804520"/>
            <a:ext cx="9520158" cy="556448"/>
          </a:xfrm>
        </p:spPr>
        <p:txBody>
          <a:bodyPr/>
          <a:lstStyle/>
          <a:p>
            <a:pPr algn="ctr"/>
            <a:r>
              <a:rPr lang="en-US" dirty="0"/>
              <a:t>Family Background</a:t>
            </a:r>
          </a:p>
        </p:txBody>
      </p:sp>
      <p:graphicFrame>
        <p:nvGraphicFramePr>
          <p:cNvPr id="4" name="Content Placeholder 3">
            <a:extLst>
              <a:ext uri="{FF2B5EF4-FFF2-40B4-BE49-F238E27FC236}">
                <a16:creationId xmlns:a16="http://schemas.microsoft.com/office/drawing/2014/main" id="{30502EB9-50BC-4C1D-92D6-8DC14F3FDB1B}"/>
              </a:ext>
            </a:extLst>
          </p:cNvPr>
          <p:cNvGraphicFramePr>
            <a:graphicFrameLocks noGrp="1"/>
          </p:cNvGraphicFramePr>
          <p:nvPr>
            <p:ph idx="1"/>
            <p:extLst>
              <p:ext uri="{D42A27DB-BD31-4B8C-83A1-F6EECF244321}">
                <p14:modId xmlns:p14="http://schemas.microsoft.com/office/powerpoint/2010/main" val="267154512"/>
              </p:ext>
            </p:extLst>
          </p:nvPr>
        </p:nvGraphicFramePr>
        <p:xfrm>
          <a:off x="1534696" y="1892595"/>
          <a:ext cx="3983603" cy="3566160"/>
        </p:xfrm>
        <a:graphic>
          <a:graphicData uri="http://schemas.openxmlformats.org/drawingml/2006/table">
            <a:tbl>
              <a:tblPr firstRow="1" firstCol="1" bandRow="1"/>
              <a:tblGrid>
                <a:gridCol w="198608">
                  <a:extLst>
                    <a:ext uri="{9D8B030D-6E8A-4147-A177-3AD203B41FA5}">
                      <a16:colId xmlns:a16="http://schemas.microsoft.com/office/drawing/2014/main" val="370059118"/>
                    </a:ext>
                  </a:extLst>
                </a:gridCol>
                <a:gridCol w="2162819">
                  <a:extLst>
                    <a:ext uri="{9D8B030D-6E8A-4147-A177-3AD203B41FA5}">
                      <a16:colId xmlns:a16="http://schemas.microsoft.com/office/drawing/2014/main" val="173525224"/>
                    </a:ext>
                  </a:extLst>
                </a:gridCol>
                <a:gridCol w="539008">
                  <a:extLst>
                    <a:ext uri="{9D8B030D-6E8A-4147-A177-3AD203B41FA5}">
                      <a16:colId xmlns:a16="http://schemas.microsoft.com/office/drawing/2014/main" val="2421641449"/>
                    </a:ext>
                  </a:extLst>
                </a:gridCol>
                <a:gridCol w="295059">
                  <a:extLst>
                    <a:ext uri="{9D8B030D-6E8A-4147-A177-3AD203B41FA5}">
                      <a16:colId xmlns:a16="http://schemas.microsoft.com/office/drawing/2014/main" val="2168528957"/>
                    </a:ext>
                  </a:extLst>
                </a:gridCol>
                <a:gridCol w="441669">
                  <a:extLst>
                    <a:ext uri="{9D8B030D-6E8A-4147-A177-3AD203B41FA5}">
                      <a16:colId xmlns:a16="http://schemas.microsoft.com/office/drawing/2014/main" val="2352272062"/>
                    </a:ext>
                  </a:extLst>
                </a:gridCol>
                <a:gridCol w="346440">
                  <a:extLst>
                    <a:ext uri="{9D8B030D-6E8A-4147-A177-3AD203B41FA5}">
                      <a16:colId xmlns:a16="http://schemas.microsoft.com/office/drawing/2014/main" val="1174345163"/>
                    </a:ext>
                  </a:extLst>
                </a:gridCol>
              </a:tblGrid>
              <a:tr h="35661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61543993"/>
                  </a:ext>
                </a:extLst>
              </a:tr>
              <a:tr h="35661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b="1">
                          <a:effectLst/>
                          <a:latin typeface="Arial" panose="020B0604020202020204" pitchFamily="34" charset="0"/>
                          <a:ea typeface="Times New Roman" panose="02020603050405020304" pitchFamily="18" charset="0"/>
                          <a:cs typeface="Arial" panose="020B0604020202020204" pitchFamily="34" charset="0"/>
                        </a:rPr>
                        <a:t>Catholic Background</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lnL w="12700" cmpd="sng">
                      <a:noFill/>
                      <a:prstDash val="solid"/>
                    </a:lnL>
                    <a:lnT w="12700" cmpd="sng">
                      <a:noFill/>
                      <a:prstDash val="solid"/>
                    </a:lnT>
                  </a:tcPr>
                </a:tc>
                <a:tc hMerge="1">
                  <a:txBody>
                    <a:bodyPr/>
                    <a:lstStyle/>
                    <a:p>
                      <a:pPr marL="0" marR="0" algn="ctr">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98112343"/>
                  </a:ext>
                </a:extLst>
              </a:tr>
              <a:tr h="35661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i="1">
                          <a:effectLst/>
                          <a:latin typeface="Arial" panose="020B0604020202020204" pitchFamily="34" charset="0"/>
                          <a:ea typeface="Times New Roman" panose="02020603050405020304" pitchFamily="18" charset="0"/>
                          <a:cs typeface="Arial" panose="020B0604020202020204" pitchFamily="34" charset="0"/>
                        </a:rPr>
                        <a:t>Percentage responding</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endParaRPr lang="en-US"/>
                    </a:p>
                  </a:txBody>
                  <a:tcPr>
                    <a:lnL w="12700" cmpd="sng">
                      <a:noFill/>
                      <a:prstDash val="solid"/>
                    </a:lnL>
                  </a:tcPr>
                </a:tc>
                <a:tc hMerge="1">
                  <a:txBody>
                    <a:bodyPr/>
                    <a:lstStyle/>
                    <a:p>
                      <a:endParaRPr lang="en-US"/>
                    </a:p>
                  </a:txBody>
                  <a:tcPr>
                    <a:lnL w="12700" cmpd="sng">
                      <a:noFill/>
                      <a:prstDash val="solid"/>
                    </a:lnL>
                  </a:tcPr>
                </a:tc>
                <a:tc hMerge="1">
                  <a:txBody>
                    <a:bodyPr/>
                    <a:lstStyle/>
                    <a:p>
                      <a:pPr marL="0" marR="0" algn="ctr">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63876935"/>
                  </a:ext>
                </a:extLst>
              </a:tr>
              <a:tr h="35661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B>
                      <a:noFill/>
                    </a:lnB>
                  </a:tcPr>
                </a:tc>
                <a:tc hMerge="1">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23741208"/>
                  </a:ext>
                </a:extLst>
              </a:tr>
              <a:tr h="35661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2936034"/>
                  </a:ext>
                </a:extLst>
              </a:tr>
              <a:tr h="713232">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Catholic since birth</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86</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86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86</a:t>
                      </a: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38149217"/>
                  </a:ext>
                </a:extLst>
              </a:tr>
              <a:tr h="713232">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Became Catholic later in life</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14</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14</a:t>
                      </a:r>
                      <a:endParaRPr lang="en-US" sz="12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93865703"/>
                  </a:ext>
                </a:extLst>
              </a:tr>
              <a:tr h="356616">
                <a:tc>
                  <a:txBody>
                    <a:bodyPr/>
                    <a:lstStyle/>
                    <a:p>
                      <a:pPr marL="0" marR="0">
                        <a:spcBef>
                          <a:spcPts val="0"/>
                        </a:spcBef>
                        <a:spcAft>
                          <a:spcPts val="0"/>
                        </a:spcAft>
                      </a:pPr>
                      <a:r>
                        <a:rPr lang="en-US" sz="160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3">
                  <a:txBody>
                    <a:bodyPr/>
                    <a:lstStyle/>
                    <a:p>
                      <a:pPr marL="0" marR="0">
                        <a:spcBef>
                          <a:spcPts val="0"/>
                        </a:spcBef>
                        <a:spcAft>
                          <a:spcPts val="0"/>
                        </a:spcAft>
                      </a:pPr>
                      <a:r>
                        <a:rPr lang="en-US" sz="160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2822914"/>
                  </a:ext>
                </a:extLst>
              </a:tr>
            </a:tbl>
          </a:graphicData>
        </a:graphic>
      </p:graphicFrame>
      <p:graphicFrame>
        <p:nvGraphicFramePr>
          <p:cNvPr id="5" name="Content Placeholder 3">
            <a:extLst>
              <a:ext uri="{FF2B5EF4-FFF2-40B4-BE49-F238E27FC236}">
                <a16:creationId xmlns:a16="http://schemas.microsoft.com/office/drawing/2014/main" id="{F358F087-884E-4AAC-98B1-BA2A74D7B545}"/>
              </a:ext>
            </a:extLst>
          </p:cNvPr>
          <p:cNvGraphicFramePr>
            <a:graphicFrameLocks/>
          </p:cNvGraphicFramePr>
          <p:nvPr>
            <p:extLst>
              <p:ext uri="{D42A27DB-BD31-4B8C-83A1-F6EECF244321}">
                <p14:modId xmlns:p14="http://schemas.microsoft.com/office/powerpoint/2010/main" val="3883954574"/>
              </p:ext>
            </p:extLst>
          </p:nvPr>
        </p:nvGraphicFramePr>
        <p:xfrm>
          <a:off x="6096000" y="1892595"/>
          <a:ext cx="4600352" cy="3566160"/>
        </p:xfrm>
        <a:graphic>
          <a:graphicData uri="http://schemas.openxmlformats.org/drawingml/2006/table">
            <a:tbl>
              <a:tblPr firstRow="1" firstCol="1" bandRow="1"/>
              <a:tblGrid>
                <a:gridCol w="210828">
                  <a:extLst>
                    <a:ext uri="{9D8B030D-6E8A-4147-A177-3AD203B41FA5}">
                      <a16:colId xmlns:a16="http://schemas.microsoft.com/office/drawing/2014/main" val="3865105176"/>
                    </a:ext>
                  </a:extLst>
                </a:gridCol>
                <a:gridCol w="2374420">
                  <a:extLst>
                    <a:ext uri="{9D8B030D-6E8A-4147-A177-3AD203B41FA5}">
                      <a16:colId xmlns:a16="http://schemas.microsoft.com/office/drawing/2014/main" val="4077531364"/>
                    </a:ext>
                  </a:extLst>
                </a:gridCol>
                <a:gridCol w="609677">
                  <a:extLst>
                    <a:ext uri="{9D8B030D-6E8A-4147-A177-3AD203B41FA5}">
                      <a16:colId xmlns:a16="http://schemas.microsoft.com/office/drawing/2014/main" val="1743747938"/>
                    </a:ext>
                  </a:extLst>
                </a:gridCol>
                <a:gridCol w="449733">
                  <a:extLst>
                    <a:ext uri="{9D8B030D-6E8A-4147-A177-3AD203B41FA5}">
                      <a16:colId xmlns:a16="http://schemas.microsoft.com/office/drawing/2014/main" val="2897374101"/>
                    </a:ext>
                  </a:extLst>
                </a:gridCol>
                <a:gridCol w="785793">
                  <a:extLst>
                    <a:ext uri="{9D8B030D-6E8A-4147-A177-3AD203B41FA5}">
                      <a16:colId xmlns:a16="http://schemas.microsoft.com/office/drawing/2014/main" val="312429692"/>
                    </a:ext>
                  </a:extLst>
                </a:gridCol>
                <a:gridCol w="169901">
                  <a:extLst>
                    <a:ext uri="{9D8B030D-6E8A-4147-A177-3AD203B41FA5}">
                      <a16:colId xmlns:a16="http://schemas.microsoft.com/office/drawing/2014/main" val="394451477"/>
                    </a:ext>
                  </a:extLst>
                </a:gridCol>
              </a:tblGrid>
              <a:tr h="22974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31022584"/>
                  </a:ext>
                </a:extLst>
              </a:tr>
              <a:tr h="459494">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Religious Background of Respondents’ Parents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9002441"/>
                  </a:ext>
                </a:extLst>
              </a:tr>
              <a:tr h="22974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Percentage responding</a:t>
                      </a: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lnL w="12700" cmpd="sng">
                      <a:noFill/>
                      <a:prstDash val="solid"/>
                    </a:lnL>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71302188"/>
                  </a:ext>
                </a:extLst>
              </a:tr>
              <a:tr h="22974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a:p>
                  </a:txBody>
                  <a:tcPr marL="68580" marR="68580" marT="0" marB="0">
                    <a:lnL>
                      <a:noFill/>
                    </a:lnL>
                    <a:lnR>
                      <a:noFill/>
                    </a:lnR>
                    <a:lnT>
                      <a:noFill/>
                    </a:lnT>
                    <a:lnB>
                      <a:noFill/>
                    </a:lnB>
                  </a:tcPr>
                </a:tc>
                <a:tc>
                  <a:txBody>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600">
                        <a:latin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58728377"/>
                  </a:ext>
                </a:extLst>
              </a:tr>
              <a:tr h="258098">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endParaRPr lang="en-US"/>
                    </a:p>
                  </a:txBody>
                  <a:tcPr marL="68580" marR="68580" marT="0" marB="0">
                    <a:lnL>
                      <a:noFill/>
                    </a:lnL>
                    <a:lnR>
                      <a:noFill/>
                    </a:lnR>
                    <a:lnT>
                      <a:noFill/>
                    </a:lnT>
                    <a:lnB>
                      <a:noFill/>
                    </a:lnB>
                  </a:tcPr>
                </a:tc>
                <a:tc>
                  <a:txBody>
                    <a:bodyPr/>
                    <a:lstStyle/>
                    <a:p>
                      <a:r>
                        <a:rPr lang="en-US" sz="1600">
                          <a:effectLst/>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56282244"/>
                  </a:ext>
                </a:extLst>
              </a:tr>
              <a:tr h="45720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Both parents Catholic</a:t>
                      </a: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endParaRPr lang="en-US" dirty="0"/>
                    </a:p>
                  </a:txBody>
                  <a:tcPr marL="68580" marR="68580" marT="0" marB="0">
                    <a:lnL>
                      <a:noFill/>
                    </a:lnL>
                    <a:lnR>
                      <a:noFill/>
                    </a:lnR>
                    <a:lnT>
                      <a:noFill/>
                    </a:lnT>
                    <a:lnB>
                      <a:noFill/>
                    </a:lnB>
                  </a:tcPr>
                </a:tc>
                <a:tc>
                  <a:txBody>
                    <a:bodyPr/>
                    <a:lstStyle/>
                    <a:p>
                      <a:pPr algn="ctr"/>
                      <a:r>
                        <a:rPr lang="en-US" sz="1600" dirty="0">
                          <a:effectLst/>
                          <a:latin typeface="Arial" panose="020B0604020202020204" pitchFamily="34" charset="0"/>
                          <a:ea typeface="Times New Roman" panose="02020603050405020304" pitchFamily="18" charset="0"/>
                          <a:cs typeface="Arial" panose="020B0604020202020204" pitchFamily="34" charset="0"/>
                        </a:rPr>
                        <a:t>74</a:t>
                      </a:r>
                      <a:endParaRPr lang="en-US" sz="1600" dirty="0">
                        <a:latin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15610279"/>
                  </a:ext>
                </a:extLst>
              </a:tr>
              <a:tr h="45720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Mother Catholic, father not</a:t>
                      </a: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endParaRPr lang="en-US"/>
                    </a:p>
                  </a:txBody>
                  <a:tcPr marL="68580" marR="68580" marT="0" marB="0">
                    <a:lnL>
                      <a:noFill/>
                    </a:lnL>
                    <a:lnR>
                      <a:noFill/>
                    </a:lnR>
                    <a:lnT>
                      <a:noFill/>
                    </a:lnT>
                    <a:lnB>
                      <a:noFill/>
                    </a:lnB>
                  </a:tcPr>
                </a:tc>
                <a:tc>
                  <a:txBody>
                    <a:bodyPr/>
                    <a:lstStyle/>
                    <a:p>
                      <a:pPr algn="ctr"/>
                      <a:r>
                        <a:rPr lang="en-US" sz="1600" dirty="0">
                          <a:effectLst/>
                          <a:latin typeface="Arial" panose="020B0604020202020204" pitchFamily="34" charset="0"/>
                          <a:ea typeface="Times New Roman" panose="02020603050405020304" pitchFamily="18" charset="0"/>
                          <a:cs typeface="Arial" panose="020B0604020202020204" pitchFamily="34" charset="0"/>
                        </a:rPr>
                        <a:t>9</a:t>
                      </a:r>
                      <a:endParaRPr lang="en-US" sz="1600" dirty="0">
                        <a:latin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26616733"/>
                  </a:ext>
                </a:extLst>
              </a:tr>
              <a:tr h="45720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Father Catholic, mother not</a:t>
                      </a: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endParaRPr lang="en-US"/>
                    </a:p>
                  </a:txBody>
                  <a:tcPr marL="68580" marR="68580" marT="0" marB="0">
                    <a:lnL>
                      <a:noFill/>
                    </a:lnL>
                    <a:lnR>
                      <a:noFill/>
                    </a:lnR>
                    <a:lnT>
                      <a:noFill/>
                    </a:lnT>
                    <a:lnB>
                      <a:noFill/>
                    </a:lnB>
                  </a:tcPr>
                </a:tc>
                <a:tc>
                  <a:txBody>
                    <a:bodyPr/>
                    <a:lstStyle/>
                    <a:p>
                      <a:pPr algn="ctr"/>
                      <a:r>
                        <a:rPr lang="en-US" sz="1600" dirty="0">
                          <a:effectLst/>
                          <a:latin typeface="Arial" panose="020B0604020202020204" pitchFamily="34" charset="0"/>
                          <a:ea typeface="Times New Roman" panose="02020603050405020304" pitchFamily="18" charset="0"/>
                          <a:cs typeface="Arial" panose="020B0604020202020204" pitchFamily="34" charset="0"/>
                        </a:rPr>
                        <a:t>7</a:t>
                      </a:r>
                      <a:endParaRPr lang="en-US" sz="1600" dirty="0">
                        <a:latin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87275286"/>
                  </a:ext>
                </a:extLst>
              </a:tr>
              <a:tr h="45720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Neither parent was Catholic</a:t>
                      </a: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endParaRPr lang="en-US"/>
                    </a:p>
                  </a:txBody>
                  <a:tcPr marL="68580" marR="68580" marT="0" marB="0">
                    <a:lnL>
                      <a:noFill/>
                    </a:lnL>
                    <a:lnR>
                      <a:noFill/>
                    </a:lnR>
                    <a:lnT>
                      <a:noFill/>
                    </a:lnT>
                    <a:lnB>
                      <a:noFill/>
                    </a:lnB>
                  </a:tcPr>
                </a:tc>
                <a:tc>
                  <a:txBody>
                    <a:bodyPr/>
                    <a:lstStyle/>
                    <a:p>
                      <a:pPr algn="ctr"/>
                      <a:r>
                        <a:rPr lang="en-US" sz="1600" dirty="0">
                          <a:effectLst/>
                          <a:latin typeface="Arial" panose="020B0604020202020204" pitchFamily="34" charset="0"/>
                          <a:ea typeface="Times New Roman" panose="02020603050405020304" pitchFamily="18" charset="0"/>
                          <a:cs typeface="Arial" panose="020B0604020202020204" pitchFamily="34" charset="0"/>
                        </a:rPr>
                        <a:t>10</a:t>
                      </a:r>
                      <a:endParaRPr lang="en-US" sz="1600" dirty="0">
                        <a:latin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15882785"/>
                  </a:ext>
                </a:extLst>
              </a:tr>
              <a:tr h="229746">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dirty="0"/>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885606"/>
                  </a:ext>
                </a:extLst>
              </a:tr>
            </a:tbl>
          </a:graphicData>
        </a:graphic>
      </p:graphicFrame>
    </p:spTree>
    <p:extLst>
      <p:ext uri="{BB962C8B-B14F-4D97-AF65-F5344CB8AC3E}">
        <p14:creationId xmlns:p14="http://schemas.microsoft.com/office/powerpoint/2010/main" val="982993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BE8B-AC9E-4343-9F1A-B1F051375190}"/>
              </a:ext>
            </a:extLst>
          </p:cNvPr>
          <p:cNvSpPr>
            <a:spLocks noGrp="1"/>
          </p:cNvSpPr>
          <p:nvPr>
            <p:ph type="title"/>
          </p:nvPr>
        </p:nvSpPr>
        <p:spPr>
          <a:xfrm>
            <a:off x="1534696" y="804519"/>
            <a:ext cx="9520158" cy="609611"/>
          </a:xfrm>
        </p:spPr>
        <p:txBody>
          <a:bodyPr/>
          <a:lstStyle/>
          <a:p>
            <a:pPr algn="ctr"/>
            <a:r>
              <a:rPr lang="en-US" dirty="0"/>
              <a:t>Family Background…</a:t>
            </a:r>
          </a:p>
        </p:txBody>
      </p:sp>
      <p:graphicFrame>
        <p:nvGraphicFramePr>
          <p:cNvPr id="4" name="Content Placeholder 3">
            <a:extLst>
              <a:ext uri="{FF2B5EF4-FFF2-40B4-BE49-F238E27FC236}">
                <a16:creationId xmlns:a16="http://schemas.microsoft.com/office/drawing/2014/main" id="{5F6F9F58-9A37-492E-A0B0-357B61A34E65}"/>
              </a:ext>
            </a:extLst>
          </p:cNvPr>
          <p:cNvGraphicFramePr>
            <a:graphicFrameLocks noGrp="1"/>
          </p:cNvGraphicFramePr>
          <p:nvPr>
            <p:ph idx="1"/>
            <p:extLst>
              <p:ext uri="{D42A27DB-BD31-4B8C-83A1-F6EECF244321}">
                <p14:modId xmlns:p14="http://schemas.microsoft.com/office/powerpoint/2010/main" val="4230954902"/>
              </p:ext>
            </p:extLst>
          </p:nvPr>
        </p:nvGraphicFramePr>
        <p:xfrm>
          <a:off x="1534696" y="1775637"/>
          <a:ext cx="3887909" cy="3831840"/>
        </p:xfrm>
        <a:graphic>
          <a:graphicData uri="http://schemas.openxmlformats.org/drawingml/2006/table">
            <a:tbl>
              <a:tblPr firstRow="1" firstCol="1" bandRow="1"/>
              <a:tblGrid>
                <a:gridCol w="265449">
                  <a:extLst>
                    <a:ext uri="{9D8B030D-6E8A-4147-A177-3AD203B41FA5}">
                      <a16:colId xmlns:a16="http://schemas.microsoft.com/office/drawing/2014/main" val="2278132352"/>
                    </a:ext>
                  </a:extLst>
                </a:gridCol>
                <a:gridCol w="1203615">
                  <a:extLst>
                    <a:ext uri="{9D8B030D-6E8A-4147-A177-3AD203B41FA5}">
                      <a16:colId xmlns:a16="http://schemas.microsoft.com/office/drawing/2014/main" val="2548212936"/>
                    </a:ext>
                  </a:extLst>
                </a:gridCol>
                <a:gridCol w="265449">
                  <a:extLst>
                    <a:ext uri="{9D8B030D-6E8A-4147-A177-3AD203B41FA5}">
                      <a16:colId xmlns:a16="http://schemas.microsoft.com/office/drawing/2014/main" val="2477303762"/>
                    </a:ext>
                  </a:extLst>
                </a:gridCol>
                <a:gridCol w="831114">
                  <a:extLst>
                    <a:ext uri="{9D8B030D-6E8A-4147-A177-3AD203B41FA5}">
                      <a16:colId xmlns:a16="http://schemas.microsoft.com/office/drawing/2014/main" val="1773941738"/>
                    </a:ext>
                  </a:extLst>
                </a:gridCol>
                <a:gridCol w="1125937">
                  <a:extLst>
                    <a:ext uri="{9D8B030D-6E8A-4147-A177-3AD203B41FA5}">
                      <a16:colId xmlns:a16="http://schemas.microsoft.com/office/drawing/2014/main" val="902355702"/>
                    </a:ext>
                  </a:extLst>
                </a:gridCol>
                <a:gridCol w="196345">
                  <a:extLst>
                    <a:ext uri="{9D8B030D-6E8A-4147-A177-3AD203B41FA5}">
                      <a16:colId xmlns:a16="http://schemas.microsoft.com/office/drawing/2014/main" val="1758080109"/>
                    </a:ext>
                  </a:extLst>
                </a:gridCol>
              </a:tblGrid>
              <a:tr h="640080">
                <a:tc>
                  <a:txBody>
                    <a:bodyPr/>
                    <a:lstStyle/>
                    <a:p>
                      <a:pPr marL="0" marR="0">
                        <a:spcBef>
                          <a:spcPts val="0"/>
                        </a:spcBef>
                        <a:spcAft>
                          <a:spcPts val="0"/>
                        </a:spcAft>
                      </a:pPr>
                      <a:br>
                        <a:rPr lang="en-US" sz="1600">
                          <a:effectLst/>
                          <a:latin typeface="Arial" panose="020B0604020202020204" pitchFamily="34" charset="0"/>
                          <a:ea typeface="Times New Roman" panose="02020603050405020304" pitchFamily="18" charset="0"/>
                          <a:cs typeface="Arial" panose="020B0604020202020204" pitchFamily="34" charset="0"/>
                        </a:rPr>
                      </a:br>
                      <a:br>
                        <a:rPr lang="en-US" sz="1600">
                          <a:effectLst/>
                          <a:latin typeface="Arial" panose="020B0604020202020204" pitchFamily="34" charset="0"/>
                          <a:ea typeface="Times New Roman" panose="02020603050405020304" pitchFamily="18" charset="0"/>
                          <a:cs typeface="Arial" panose="020B0604020202020204" pitchFamily="34" charset="0"/>
                        </a:rPr>
                      </a:b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28972873"/>
                  </a:ext>
                </a:extLst>
              </a:tr>
              <a:tr h="27288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b="1" i="1">
                          <a:effectLst/>
                          <a:latin typeface="Arial" panose="020B0604020202020204" pitchFamily="34" charset="0"/>
                          <a:ea typeface="Times New Roman" panose="02020603050405020304" pitchFamily="18" charset="0"/>
                          <a:cs typeface="Arial" panose="020B0604020202020204" pitchFamily="34" charset="0"/>
                        </a:rPr>
                        <a:t>What is your birth order?</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55713599"/>
                  </a:ext>
                </a:extLst>
              </a:tr>
              <a:tr h="545760">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4">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Percentage in each category</a:t>
                      </a: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1399106"/>
                  </a:ext>
                </a:extLst>
              </a:tr>
              <a:tr h="27288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b="1">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b="1">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b="1">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41146483"/>
                  </a:ext>
                </a:extLst>
              </a:tr>
              <a:tr h="27288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90745863"/>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Eldest</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40</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40</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74371909"/>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Middle</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30</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30</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43429367"/>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Youngest</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28</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28</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0929293"/>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Only child</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gridSpan="2">
                  <a:txBody>
                    <a:bodyPr/>
                    <a:lstStyle/>
                    <a:p>
                      <a:pPr marL="0" marR="0" algn="ctr">
                        <a:spcBef>
                          <a:spcPts val="0"/>
                        </a:spcBef>
                        <a:spcAft>
                          <a:spcPts val="0"/>
                        </a:spcAft>
                      </a:pPr>
                      <a:r>
                        <a:rPr lang="vi-VN"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a:effectLst/>
                          <a:latin typeface="Arial" panose="020B0604020202020204" pitchFamily="34" charset="0"/>
                          <a:ea typeface="Times New Roman" panose="02020603050405020304" pitchFamily="18" charset="0"/>
                          <a:cs typeface="Arial" panose="020B0604020202020204" pitchFamily="34" charset="0"/>
                        </a:rPr>
                        <a:t>3</a:t>
                      </a:r>
                    </a:p>
                  </a:txBody>
                  <a:tcPr marL="68580" marR="68580" marT="0" marB="0">
                    <a:lnL>
                      <a:noFill/>
                    </a:lnL>
                    <a:lnR>
                      <a:noFill/>
                    </a:lnR>
                    <a:lnT>
                      <a:noFill/>
                    </a:lnT>
                    <a:lnB>
                      <a:noFill/>
                    </a:lnB>
                  </a:tcPr>
                </a:tc>
                <a:tc hMerge="1">
                  <a:txBody>
                    <a:bodyPr/>
                    <a:lstStyle/>
                    <a:p>
                      <a:pPr marL="0" marR="0" algn="ctr">
                        <a:spcBef>
                          <a:spcPts val="0"/>
                        </a:spcBef>
                        <a:spcAft>
                          <a:spcPts val="0"/>
                        </a:spcAft>
                      </a:pPr>
                      <a:r>
                        <a:rPr lang="vi-VN" sz="1200">
                          <a:effectLst/>
                          <a:latin typeface="Calibri" panose="020F0502020204030204" pitchFamily="34" charset="0"/>
                          <a:ea typeface="Times New Roman" panose="02020603050405020304" pitchFamily="18" charset="0"/>
                        </a:rPr>
                        <a:t>  </a:t>
                      </a:r>
                      <a:r>
                        <a:rPr lang="en-US" sz="1200">
                          <a:effectLst/>
                          <a:latin typeface="Calibri" panose="020F0502020204030204" pitchFamily="34" charset="0"/>
                          <a:ea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4994296"/>
                  </a:ext>
                </a:extLst>
              </a:tr>
              <a:tr h="27288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922548"/>
                  </a:ext>
                </a:extLst>
              </a:tr>
            </a:tbl>
          </a:graphicData>
        </a:graphic>
      </p:graphicFrame>
      <p:graphicFrame>
        <p:nvGraphicFramePr>
          <p:cNvPr id="5" name="Content Placeholder 3">
            <a:extLst>
              <a:ext uri="{FF2B5EF4-FFF2-40B4-BE49-F238E27FC236}">
                <a16:creationId xmlns:a16="http://schemas.microsoft.com/office/drawing/2014/main" id="{1EB76D0D-1019-445C-9BDE-D2BFFED54484}"/>
              </a:ext>
            </a:extLst>
          </p:cNvPr>
          <p:cNvGraphicFramePr>
            <a:graphicFrameLocks/>
          </p:cNvGraphicFramePr>
          <p:nvPr>
            <p:extLst>
              <p:ext uri="{D42A27DB-BD31-4B8C-83A1-F6EECF244321}">
                <p14:modId xmlns:p14="http://schemas.microsoft.com/office/powerpoint/2010/main" val="3640396519"/>
              </p:ext>
            </p:extLst>
          </p:nvPr>
        </p:nvGraphicFramePr>
        <p:xfrm>
          <a:off x="6096001" y="1775636"/>
          <a:ext cx="5110715" cy="3831836"/>
        </p:xfrm>
        <a:graphic>
          <a:graphicData uri="http://schemas.openxmlformats.org/drawingml/2006/table">
            <a:tbl>
              <a:tblPr firstRow="1" firstCol="1" bandRow="1"/>
              <a:tblGrid>
                <a:gridCol w="290639">
                  <a:extLst>
                    <a:ext uri="{9D8B030D-6E8A-4147-A177-3AD203B41FA5}">
                      <a16:colId xmlns:a16="http://schemas.microsoft.com/office/drawing/2014/main" val="2883847106"/>
                    </a:ext>
                  </a:extLst>
                </a:gridCol>
                <a:gridCol w="3310284">
                  <a:extLst>
                    <a:ext uri="{9D8B030D-6E8A-4147-A177-3AD203B41FA5}">
                      <a16:colId xmlns:a16="http://schemas.microsoft.com/office/drawing/2014/main" val="1606635680"/>
                    </a:ext>
                  </a:extLst>
                </a:gridCol>
                <a:gridCol w="176615">
                  <a:extLst>
                    <a:ext uri="{9D8B030D-6E8A-4147-A177-3AD203B41FA5}">
                      <a16:colId xmlns:a16="http://schemas.microsoft.com/office/drawing/2014/main" val="1072999970"/>
                    </a:ext>
                  </a:extLst>
                </a:gridCol>
                <a:gridCol w="1133314">
                  <a:extLst>
                    <a:ext uri="{9D8B030D-6E8A-4147-A177-3AD203B41FA5}">
                      <a16:colId xmlns:a16="http://schemas.microsoft.com/office/drawing/2014/main" val="1365715612"/>
                    </a:ext>
                  </a:extLst>
                </a:gridCol>
                <a:gridCol w="199863">
                  <a:extLst>
                    <a:ext uri="{9D8B030D-6E8A-4147-A177-3AD203B41FA5}">
                      <a16:colId xmlns:a16="http://schemas.microsoft.com/office/drawing/2014/main" val="3596896983"/>
                    </a:ext>
                  </a:extLst>
                </a:gridCol>
              </a:tblGrid>
              <a:tr h="27836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32442276"/>
                  </a:ext>
                </a:extLst>
              </a:tr>
              <a:tr h="556731">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marL="0" marR="0" algn="ctr">
                        <a:spcBef>
                          <a:spcPts val="0"/>
                        </a:spcBef>
                        <a:spcAft>
                          <a:spcPts val="0"/>
                        </a:spcAft>
                      </a:pPr>
                      <a:r>
                        <a:rPr lang="en-US" sz="1600" b="1" i="1" dirty="0">
                          <a:effectLst/>
                          <a:latin typeface="Arial" panose="020B0604020202020204" pitchFamily="34" charset="0"/>
                          <a:ea typeface="Times New Roman" panose="02020603050405020304" pitchFamily="18" charset="0"/>
                          <a:cs typeface="Arial" panose="020B0604020202020204" pitchFamily="34" charset="0"/>
                        </a:rPr>
                        <a:t>During the most formative part of your childhood, were you raised by: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28218130"/>
                  </a:ext>
                </a:extLst>
              </a:tr>
              <a:tr h="27836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Percentage responding</a:t>
                      </a:r>
                    </a:p>
                  </a:txBody>
                  <a:tcPr marL="68580" marR="68580" marT="0" marB="0">
                    <a:lnL>
                      <a:noFill/>
                    </a:lnL>
                    <a:lnR>
                      <a:noFill/>
                    </a:lnR>
                    <a:lnT>
                      <a:noFill/>
                    </a:lnT>
                    <a:lnB>
                      <a:noFill/>
                    </a:lnB>
                  </a:tcPr>
                </a:tc>
                <a:tc hMerge="1">
                  <a:txBody>
                    <a:bodyPr/>
                    <a:lstStyle/>
                    <a:p>
                      <a:endParaRPr lang="en-US"/>
                    </a:p>
                  </a:txBody>
                  <a:tcPr>
                    <a:lnL w="12700" cmpd="sng">
                      <a:noFill/>
                      <a:prstDash val="solid"/>
                    </a:lnL>
                  </a:tcPr>
                </a:tc>
                <a:tc hMerge="1">
                  <a:txBody>
                    <a:bodyPr/>
                    <a:lstStyle/>
                    <a:p>
                      <a:endParaRPr lang="en-US"/>
                    </a:p>
                  </a:txBody>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75627029"/>
                  </a:ext>
                </a:extLst>
              </a:tr>
              <a:tr h="27836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17788604"/>
                  </a:ext>
                </a:extLst>
              </a:tr>
              <a:tr h="25760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50070377"/>
                  </a:ext>
                </a:extLst>
              </a:tr>
              <a:tr h="380808">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Married couple, living together</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84</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84</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18051900"/>
                  </a:ext>
                </a:extLst>
              </a:tr>
              <a:tr h="380808">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One parent, separated/divorced</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10</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10</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75987322"/>
                  </a:ext>
                </a:extLst>
              </a:tr>
              <a:tr h="380808">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Married couple, living separately</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4</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4</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50912109"/>
                  </a:ext>
                </a:extLst>
              </a:tr>
              <a:tr h="380808">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Unmarried couple, living separately</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1</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1</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22848570"/>
                  </a:ext>
                </a:extLst>
              </a:tr>
              <a:tr h="380808">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I prefer not to answer</a:t>
                      </a:r>
                    </a:p>
                  </a:txBody>
                  <a:tcPr marL="68580" marR="68580" marT="0" marB="0">
                    <a:lnL>
                      <a:noFill/>
                    </a:lnL>
                    <a:lnR>
                      <a:noFill/>
                    </a:lnR>
                    <a:lnT>
                      <a:noFill/>
                    </a:lnT>
                    <a:lnB>
                      <a:noFill/>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0</a:t>
                      </a:r>
                    </a:p>
                  </a:txBody>
                  <a:tcPr marL="68580" marR="68580" marT="0" marB="0" anchor="b">
                    <a:lnL>
                      <a:noFill/>
                    </a:lnL>
                    <a:lnR>
                      <a:noFill/>
                    </a:lnR>
                    <a:lnT>
                      <a:noFill/>
                    </a:lnT>
                    <a:lnB>
                      <a:noFill/>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0</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07859628"/>
                  </a:ext>
                </a:extLst>
              </a:tr>
              <a:tr h="278365">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564890"/>
                  </a:ext>
                </a:extLst>
              </a:tr>
            </a:tbl>
          </a:graphicData>
        </a:graphic>
      </p:graphicFrame>
    </p:spTree>
    <p:extLst>
      <p:ext uri="{BB962C8B-B14F-4D97-AF65-F5344CB8AC3E}">
        <p14:creationId xmlns:p14="http://schemas.microsoft.com/office/powerpoint/2010/main" val="1962071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E1AB-13F0-4C70-B492-1B5068882BE8}"/>
              </a:ext>
            </a:extLst>
          </p:cNvPr>
          <p:cNvSpPr>
            <a:spLocks noGrp="1"/>
          </p:cNvSpPr>
          <p:nvPr>
            <p:ph type="title"/>
          </p:nvPr>
        </p:nvSpPr>
        <p:spPr>
          <a:xfrm>
            <a:off x="1534696" y="499730"/>
            <a:ext cx="9520158" cy="627321"/>
          </a:xfrm>
        </p:spPr>
        <p:txBody>
          <a:bodyPr/>
          <a:lstStyle/>
          <a:p>
            <a:pPr algn="ctr"/>
            <a:r>
              <a:rPr lang="en-US" dirty="0"/>
              <a:t>Family Background…</a:t>
            </a:r>
          </a:p>
        </p:txBody>
      </p:sp>
      <p:graphicFrame>
        <p:nvGraphicFramePr>
          <p:cNvPr id="4" name="Content Placeholder 3">
            <a:extLst>
              <a:ext uri="{FF2B5EF4-FFF2-40B4-BE49-F238E27FC236}">
                <a16:creationId xmlns:a16="http://schemas.microsoft.com/office/drawing/2014/main" id="{2C603DE8-283A-4AB1-9A7A-63E9C72E44F5}"/>
              </a:ext>
            </a:extLst>
          </p:cNvPr>
          <p:cNvGraphicFramePr>
            <a:graphicFrameLocks noGrp="1"/>
          </p:cNvGraphicFramePr>
          <p:nvPr>
            <p:ph idx="1"/>
            <p:extLst>
              <p:ext uri="{D42A27DB-BD31-4B8C-83A1-F6EECF244321}">
                <p14:modId xmlns:p14="http://schemas.microsoft.com/office/powerpoint/2010/main" val="162477583"/>
              </p:ext>
            </p:extLst>
          </p:nvPr>
        </p:nvGraphicFramePr>
        <p:xfrm>
          <a:off x="1413245" y="1127051"/>
          <a:ext cx="5023920" cy="4972626"/>
        </p:xfrm>
        <a:graphic>
          <a:graphicData uri="http://schemas.openxmlformats.org/drawingml/2006/table">
            <a:tbl>
              <a:tblPr firstRow="1" firstCol="1" bandRow="1">
                <a:tableStyleId>{3B4B98B0-60AC-42C2-AFA5-B58CD77FA1E5}</a:tableStyleId>
              </a:tblPr>
              <a:tblGrid>
                <a:gridCol w="201862">
                  <a:extLst>
                    <a:ext uri="{9D8B030D-6E8A-4147-A177-3AD203B41FA5}">
                      <a16:colId xmlns:a16="http://schemas.microsoft.com/office/drawing/2014/main" val="816023140"/>
                    </a:ext>
                  </a:extLst>
                </a:gridCol>
                <a:gridCol w="3832504">
                  <a:extLst>
                    <a:ext uri="{9D8B030D-6E8A-4147-A177-3AD203B41FA5}">
                      <a16:colId xmlns:a16="http://schemas.microsoft.com/office/drawing/2014/main" val="783649521"/>
                    </a:ext>
                  </a:extLst>
                </a:gridCol>
                <a:gridCol w="791698">
                  <a:extLst>
                    <a:ext uri="{9D8B030D-6E8A-4147-A177-3AD203B41FA5}">
                      <a16:colId xmlns:a16="http://schemas.microsoft.com/office/drawing/2014/main" val="3801756257"/>
                    </a:ext>
                  </a:extLst>
                </a:gridCol>
                <a:gridCol w="197856">
                  <a:extLst>
                    <a:ext uri="{9D8B030D-6E8A-4147-A177-3AD203B41FA5}">
                      <a16:colId xmlns:a16="http://schemas.microsoft.com/office/drawing/2014/main" val="820974674"/>
                    </a:ext>
                  </a:extLst>
                </a:gridCol>
              </a:tblGrid>
              <a:tr h="264789">
                <a:tc gridSpan="4">
                  <a:txBody>
                    <a:bodyPr/>
                    <a:lstStyle/>
                    <a:p>
                      <a:pPr marL="0" marR="0" algn="ctr">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42076424"/>
                  </a:ext>
                </a:extLst>
              </a:tr>
              <a:tr h="264789">
                <a:tc gridSpan="4">
                  <a:txBody>
                    <a:bodyPr/>
                    <a:lstStyle/>
                    <a:p>
                      <a:pPr marL="0" marR="0" algn="ctr">
                        <a:spcBef>
                          <a:spcPts val="0"/>
                        </a:spcBef>
                        <a:spcAft>
                          <a:spcPts val="0"/>
                        </a:spcAft>
                      </a:pPr>
                      <a:r>
                        <a:rPr lang="en-US" sz="1600" b="1" dirty="0">
                          <a:effectLst/>
                        </a:rPr>
                        <a:t>Discussions about Vocations While Growing Up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nchor="b"/>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739789489"/>
                  </a:ext>
                </a:extLst>
              </a:tr>
              <a:tr h="260485">
                <a:tc gridSpan="4">
                  <a:txBody>
                    <a:bodyPr/>
                    <a:lstStyle/>
                    <a:p>
                      <a:pPr marL="0" marR="0" algn="ctr">
                        <a:spcBef>
                          <a:spcPts val="0"/>
                        </a:spcBef>
                        <a:spcAft>
                          <a:spcPts val="0"/>
                        </a:spcAft>
                      </a:pPr>
                      <a:r>
                        <a:rPr lang="en-US" sz="1200" dirty="0">
                          <a:effectLst/>
                        </a:rPr>
                        <a:t>Percentage responding “Yes” to each question*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nchor="b"/>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937734713"/>
                  </a:ext>
                </a:extLst>
              </a:tr>
              <a:tr h="264789">
                <a:tc gridSpan="4">
                  <a:txBody>
                    <a:bodyPr/>
                    <a:lstStyle/>
                    <a:p>
                      <a:pPr marL="0" marR="0" algn="ctr">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650779441"/>
                  </a:ext>
                </a:extLst>
              </a:tr>
              <a:tr h="264789">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162560" marR="0" indent="-162560">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dirty="0">
                          <a:effectLst/>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extLst>
                  <a:ext uri="{0D108BD9-81ED-4DB2-BD59-A6C34878D82A}">
                    <a16:rowId xmlns:a16="http://schemas.microsoft.com/office/drawing/2014/main" val="4048885868"/>
                  </a:ext>
                </a:extLst>
              </a:tr>
              <a:tr h="794366">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196215" marR="0" indent="-342900">
                        <a:spcBef>
                          <a:spcPts val="0"/>
                        </a:spcBef>
                        <a:spcAft>
                          <a:spcPts val="0"/>
                        </a:spcAft>
                      </a:pPr>
                      <a:r>
                        <a:rPr lang="en-US" sz="1600" dirty="0">
                          <a:effectLst/>
                        </a:rPr>
                        <a:t>     Overall, was starting a discussion with your family about your vocation easy for you?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b="1" dirty="0">
                          <a:effectLst/>
                        </a:rPr>
                        <a:t>63</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nchor="b"/>
                </a:tc>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extLst>
                  <a:ext uri="{0D108BD9-81ED-4DB2-BD59-A6C34878D82A}">
                    <a16:rowId xmlns:a16="http://schemas.microsoft.com/office/drawing/2014/main" val="999946368"/>
                  </a:ext>
                </a:extLst>
              </a:tr>
              <a:tr h="794366">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196215" marR="0" indent="-342900">
                        <a:spcBef>
                          <a:spcPts val="0"/>
                        </a:spcBef>
                        <a:spcAft>
                          <a:spcPts val="0"/>
                        </a:spcAft>
                      </a:pPr>
                      <a:r>
                        <a:rPr lang="en-US" sz="1600" dirty="0">
                          <a:effectLst/>
                        </a:rPr>
                        <a:t>    Did your mother ever speak to you about a vocation to priesthood or religious life?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b="1" dirty="0">
                          <a:effectLst/>
                        </a:rPr>
                        <a:t>32</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nchor="b"/>
                </a:tc>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extLst>
                  <a:ext uri="{0D108BD9-81ED-4DB2-BD59-A6C34878D82A}">
                    <a16:rowId xmlns:a16="http://schemas.microsoft.com/office/drawing/2014/main" val="2733304554"/>
                  </a:ext>
                </a:extLst>
              </a:tr>
              <a:tr h="794366">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196215" marR="0" indent="-342900">
                        <a:spcBef>
                          <a:spcPts val="0"/>
                        </a:spcBef>
                        <a:spcAft>
                          <a:spcPts val="0"/>
                        </a:spcAft>
                      </a:pPr>
                      <a:r>
                        <a:rPr lang="en-US" sz="1600" dirty="0">
                          <a:effectLst/>
                        </a:rPr>
                        <a:t>    Did another family member ever speak to you about a vocation to priesthood or religious life?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b="1" dirty="0">
                          <a:effectLst/>
                        </a:rPr>
                        <a:t>32</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nchor="b"/>
                </a:tc>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extLst>
                  <a:ext uri="{0D108BD9-81ED-4DB2-BD59-A6C34878D82A}">
                    <a16:rowId xmlns:a16="http://schemas.microsoft.com/office/drawing/2014/main" val="4291670682"/>
                  </a:ext>
                </a:extLst>
              </a:tr>
              <a:tr h="794366">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196215" marR="0" indent="-342900">
                        <a:spcBef>
                          <a:spcPts val="0"/>
                        </a:spcBef>
                        <a:spcAft>
                          <a:spcPts val="0"/>
                        </a:spcAft>
                      </a:pPr>
                      <a:r>
                        <a:rPr lang="en-US" sz="1600" dirty="0">
                          <a:effectLst/>
                        </a:rPr>
                        <a:t>     Did your father ever speak to you about a vocation to priesthood or religious life?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b="1" dirty="0">
                          <a:effectLst/>
                        </a:rPr>
                        <a:t>28</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nchor="b"/>
                </a:tc>
                <a:tc>
                  <a:txBody>
                    <a:bodyPr/>
                    <a:lstStyle/>
                    <a:p>
                      <a:pPr marL="0" marR="0" algn="ctr">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extLst>
                  <a:ext uri="{0D108BD9-81ED-4DB2-BD59-A6C34878D82A}">
                    <a16:rowId xmlns:a16="http://schemas.microsoft.com/office/drawing/2014/main" val="3139764125"/>
                  </a:ext>
                </a:extLst>
              </a:tr>
              <a:tr h="475521">
                <a:tc>
                  <a:txBody>
                    <a:bodyPr/>
                    <a:lstStyle/>
                    <a:p>
                      <a:pPr marL="0" marR="0" algn="ctr">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196215" marR="0" indent="-34290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tc>
                  <a:txBody>
                    <a:bodyPr/>
                    <a:lstStyle/>
                    <a:p>
                      <a:pPr marL="0" marR="0" algn="ctr">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085" marR="68085" marT="0" marB="0"/>
                </a:tc>
                <a:extLst>
                  <a:ext uri="{0D108BD9-81ED-4DB2-BD59-A6C34878D82A}">
                    <a16:rowId xmlns:a16="http://schemas.microsoft.com/office/drawing/2014/main" val="261847975"/>
                  </a:ext>
                </a:extLst>
              </a:tr>
            </a:tbl>
          </a:graphicData>
        </a:graphic>
      </p:graphicFrame>
      <p:graphicFrame>
        <p:nvGraphicFramePr>
          <p:cNvPr id="5" name="Content Placeholder 3">
            <a:extLst>
              <a:ext uri="{FF2B5EF4-FFF2-40B4-BE49-F238E27FC236}">
                <a16:creationId xmlns:a16="http://schemas.microsoft.com/office/drawing/2014/main" id="{1D8BF3C3-2661-497E-AAB8-A6FDFC83FEA1}"/>
              </a:ext>
            </a:extLst>
          </p:cNvPr>
          <p:cNvGraphicFramePr>
            <a:graphicFrameLocks/>
          </p:cNvGraphicFramePr>
          <p:nvPr>
            <p:extLst>
              <p:ext uri="{D42A27DB-BD31-4B8C-83A1-F6EECF244321}">
                <p14:modId xmlns:p14="http://schemas.microsoft.com/office/powerpoint/2010/main" val="3459445156"/>
              </p:ext>
            </p:extLst>
          </p:nvPr>
        </p:nvGraphicFramePr>
        <p:xfrm>
          <a:off x="6596653" y="1127052"/>
          <a:ext cx="5023921" cy="3640643"/>
        </p:xfrm>
        <a:graphic>
          <a:graphicData uri="http://schemas.openxmlformats.org/drawingml/2006/table">
            <a:tbl>
              <a:tblPr firstRow="1" firstCol="1" bandRow="1">
                <a:tableStyleId>{3B4B98B0-60AC-42C2-AFA5-B58CD77FA1E5}</a:tableStyleId>
              </a:tblPr>
              <a:tblGrid>
                <a:gridCol w="264674">
                  <a:extLst>
                    <a:ext uri="{9D8B030D-6E8A-4147-A177-3AD203B41FA5}">
                      <a16:colId xmlns:a16="http://schemas.microsoft.com/office/drawing/2014/main" val="210900270"/>
                    </a:ext>
                  </a:extLst>
                </a:gridCol>
                <a:gridCol w="3606191">
                  <a:extLst>
                    <a:ext uri="{9D8B030D-6E8A-4147-A177-3AD203B41FA5}">
                      <a16:colId xmlns:a16="http://schemas.microsoft.com/office/drawing/2014/main" val="1006108537"/>
                    </a:ext>
                  </a:extLst>
                </a:gridCol>
                <a:gridCol w="207385">
                  <a:extLst>
                    <a:ext uri="{9D8B030D-6E8A-4147-A177-3AD203B41FA5}">
                      <a16:colId xmlns:a16="http://schemas.microsoft.com/office/drawing/2014/main" val="2520377527"/>
                    </a:ext>
                  </a:extLst>
                </a:gridCol>
                <a:gridCol w="680997">
                  <a:extLst>
                    <a:ext uri="{9D8B030D-6E8A-4147-A177-3AD203B41FA5}">
                      <a16:colId xmlns:a16="http://schemas.microsoft.com/office/drawing/2014/main" val="4246512327"/>
                    </a:ext>
                  </a:extLst>
                </a:gridCol>
                <a:gridCol w="264674">
                  <a:extLst>
                    <a:ext uri="{9D8B030D-6E8A-4147-A177-3AD203B41FA5}">
                      <a16:colId xmlns:a16="http://schemas.microsoft.com/office/drawing/2014/main" val="4275002523"/>
                    </a:ext>
                  </a:extLst>
                </a:gridCol>
              </a:tblGrid>
              <a:tr h="831192">
                <a:tc>
                  <a:txBody>
                    <a:bodyPr/>
                    <a:lstStyle/>
                    <a:p>
                      <a:pPr marL="0" marR="0" algn="ctr">
                        <a:spcBef>
                          <a:spcPts val="0"/>
                        </a:spcBef>
                        <a:spcAft>
                          <a:spcPts val="0"/>
                        </a:spcAft>
                      </a:pPr>
                      <a:r>
                        <a:rPr lang="en-US" sz="1600" b="1">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gridSpan="3">
                  <a:txBody>
                    <a:bodyPr/>
                    <a:lstStyle/>
                    <a:p>
                      <a:pPr marL="0" marR="0" algn="ctr">
                        <a:spcBef>
                          <a:spcPts val="0"/>
                        </a:spcBef>
                        <a:spcAft>
                          <a:spcPts val="0"/>
                        </a:spcAft>
                      </a:pPr>
                      <a:r>
                        <a:rPr lang="en-US" sz="1600" b="1" dirty="0">
                          <a:effectLst/>
                        </a:rPr>
                        <a:t>Familiarity with Priests and/or Religious</a:t>
                      </a:r>
                      <a:endParaRPr lang="en-US" sz="1600" dirty="0">
                        <a:effectLst/>
                      </a:endParaRPr>
                    </a:p>
                    <a:p>
                      <a:pPr marL="0" marR="0" algn="ctr">
                        <a:spcBef>
                          <a:spcPts val="0"/>
                        </a:spcBef>
                        <a:spcAft>
                          <a:spcPts val="0"/>
                        </a:spcAft>
                      </a:pPr>
                      <a:r>
                        <a:rPr lang="en-US" sz="1600" b="1" dirty="0">
                          <a:effectLst/>
                        </a:rPr>
                        <a:t>while Growing Up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600" b="1"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186947120"/>
                  </a:ext>
                </a:extLst>
              </a:tr>
              <a:tr h="277065">
                <a:tc gridSpan="5">
                  <a:txBody>
                    <a:bodyPr/>
                    <a:lstStyle/>
                    <a:p>
                      <a:pPr marL="0" marR="0" algn="ctr">
                        <a:spcBef>
                          <a:spcPts val="0"/>
                        </a:spcBef>
                        <a:spcAft>
                          <a:spcPts val="0"/>
                        </a:spcAft>
                      </a:pPr>
                      <a:r>
                        <a:rPr lang="en-US" sz="1200" dirty="0">
                          <a:effectLst/>
                        </a:rPr>
                        <a:t>Percentage responding “Yes” to each question</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mpd="sng">
                      <a:noFill/>
                      <a:prstDash val="solid"/>
                    </a:lnT>
                  </a:tcPr>
                </a:tc>
                <a:extLst>
                  <a:ext uri="{0D108BD9-81ED-4DB2-BD59-A6C34878D82A}">
                    <a16:rowId xmlns:a16="http://schemas.microsoft.com/office/drawing/2014/main" val="1354529477"/>
                  </a:ext>
                </a:extLst>
              </a:tr>
              <a:tr h="281376">
                <a:tc gridSpan="5">
                  <a:txBody>
                    <a:bodyPr/>
                    <a:lstStyle/>
                    <a:p>
                      <a:pPr marL="0" marR="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449044572"/>
                  </a:ext>
                </a:extLst>
              </a:tr>
              <a:tr h="281376">
                <a:tc>
                  <a:txBody>
                    <a:bodyPr/>
                    <a:lstStyle/>
                    <a:p>
                      <a:pPr marL="0" marR="0">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rPr>
                        <a: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24171045"/>
                  </a:ext>
                </a:extLst>
              </a:tr>
              <a:tr h="1125505">
                <a:tc>
                  <a:txBody>
                    <a:bodyPr/>
                    <a:lstStyle/>
                    <a:p>
                      <a:pPr marL="0" marR="0">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62560" marR="0" indent="-229235">
                        <a:spcBef>
                          <a:spcPts val="0"/>
                        </a:spcBef>
                        <a:spcAft>
                          <a:spcPts val="0"/>
                        </a:spcAft>
                      </a:pPr>
                      <a:r>
                        <a:rPr lang="en-US" sz="1600" dirty="0">
                          <a:effectLst/>
                        </a:rPr>
                        <a:t>Outside of family members, while you were growing up did you ever get to know a priest or a religious brother or sister/nun?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600" b="1" dirty="0">
                          <a:effectLst/>
                        </a:rPr>
                        <a:t>70</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36360677"/>
                  </a:ext>
                </a:extLst>
              </a:tr>
              <a:tr h="562753">
                <a:tc>
                  <a:txBody>
                    <a:bodyPr/>
                    <a:lstStyle/>
                    <a:p>
                      <a:pPr marL="0" marR="0">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62560" marR="0" indent="-229235">
                        <a:spcBef>
                          <a:spcPts val="0"/>
                        </a:spcBef>
                        <a:spcAft>
                          <a:spcPts val="0"/>
                        </a:spcAft>
                      </a:pPr>
                      <a:r>
                        <a:rPr lang="en-US" sz="1600">
                          <a:effectLst/>
                        </a:rPr>
                        <a:t>Do you have a relative who is a priest or a religious brother or sister/nun?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600" b="1" dirty="0">
                          <a:effectLst/>
                        </a:rPr>
                        <a:t>29</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36221409"/>
                  </a:ext>
                </a:extLst>
              </a:tr>
              <a:tr h="281376">
                <a:tc gridSpan="5">
                  <a:txBody>
                    <a:bodyPr/>
                    <a:lstStyle/>
                    <a:p>
                      <a:pPr marL="0" marR="0">
                        <a:spcBef>
                          <a:spcPts val="0"/>
                        </a:spcBef>
                        <a:spcAft>
                          <a:spcPts val="0"/>
                        </a:spcAft>
                      </a:pPr>
                      <a:r>
                        <a:rPr lang="en-US" sz="1600" dirty="0">
                          <a:effectLst/>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mpd="sng">
                      <a:noFill/>
                      <a:prstDash val="solid"/>
                    </a:lnT>
                  </a:tcPr>
                </a:tc>
                <a:extLst>
                  <a:ext uri="{0D108BD9-81ED-4DB2-BD59-A6C34878D82A}">
                    <a16:rowId xmlns:a16="http://schemas.microsoft.com/office/drawing/2014/main" val="1149170062"/>
                  </a:ext>
                </a:extLst>
              </a:tr>
            </a:tbl>
          </a:graphicData>
        </a:graphic>
      </p:graphicFrame>
    </p:spTree>
    <p:extLst>
      <p:ext uri="{BB962C8B-B14F-4D97-AF65-F5344CB8AC3E}">
        <p14:creationId xmlns:p14="http://schemas.microsoft.com/office/powerpoint/2010/main" val="8121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9B39-99BC-4901-91F5-8DF783BB6BC7}"/>
              </a:ext>
            </a:extLst>
          </p:cNvPr>
          <p:cNvSpPr>
            <a:spLocks noGrp="1"/>
          </p:cNvSpPr>
          <p:nvPr>
            <p:ph type="title"/>
          </p:nvPr>
        </p:nvSpPr>
        <p:spPr>
          <a:xfrm>
            <a:off x="1534696" y="804520"/>
            <a:ext cx="9520158" cy="620244"/>
          </a:xfrm>
        </p:spPr>
        <p:txBody>
          <a:bodyPr/>
          <a:lstStyle/>
          <a:p>
            <a:r>
              <a:rPr lang="en-US" dirty="0"/>
              <a:t>Who Might be Discerning Religious Life?</a:t>
            </a:r>
          </a:p>
        </p:txBody>
      </p:sp>
      <p:pic>
        <p:nvPicPr>
          <p:cNvPr id="4" name="Content Placeholder 3">
            <a:extLst>
              <a:ext uri="{FF2B5EF4-FFF2-40B4-BE49-F238E27FC236}">
                <a16:creationId xmlns:a16="http://schemas.microsoft.com/office/drawing/2014/main" id="{BF8B02FF-3DC2-450D-9883-C59686C1CA6F}"/>
              </a:ext>
            </a:extLst>
          </p:cNvPr>
          <p:cNvPicPr>
            <a:picLocks noGrp="1" noChangeAspect="1"/>
          </p:cNvPicPr>
          <p:nvPr>
            <p:ph idx="1"/>
          </p:nvPr>
        </p:nvPicPr>
        <p:blipFill>
          <a:blip r:embed="rId2"/>
          <a:stretch>
            <a:fillRect/>
          </a:stretch>
        </p:blipFill>
        <p:spPr>
          <a:xfrm>
            <a:off x="1534696" y="2224729"/>
            <a:ext cx="3714750" cy="2784844"/>
          </a:xfrm>
          <a:prstGeom prst="rect">
            <a:avLst/>
          </a:prstGeom>
        </p:spPr>
      </p:pic>
      <p:pic>
        <p:nvPicPr>
          <p:cNvPr id="6" name="Picture 5">
            <a:extLst>
              <a:ext uri="{FF2B5EF4-FFF2-40B4-BE49-F238E27FC236}">
                <a16:creationId xmlns:a16="http://schemas.microsoft.com/office/drawing/2014/main" id="{51A228C5-8001-4035-8B4B-B1AF9D879D7B}"/>
              </a:ext>
            </a:extLst>
          </p:cNvPr>
          <p:cNvPicPr>
            <a:picLocks noChangeAspect="1"/>
          </p:cNvPicPr>
          <p:nvPr/>
        </p:nvPicPr>
        <p:blipFill>
          <a:blip r:embed="rId3"/>
          <a:stretch>
            <a:fillRect/>
          </a:stretch>
        </p:blipFill>
        <p:spPr>
          <a:xfrm>
            <a:off x="6096000" y="1602969"/>
            <a:ext cx="4004930" cy="2668285"/>
          </a:xfrm>
          <a:prstGeom prst="rect">
            <a:avLst/>
          </a:prstGeom>
        </p:spPr>
      </p:pic>
      <p:pic>
        <p:nvPicPr>
          <p:cNvPr id="7" name="Picture 6">
            <a:extLst>
              <a:ext uri="{FF2B5EF4-FFF2-40B4-BE49-F238E27FC236}">
                <a16:creationId xmlns:a16="http://schemas.microsoft.com/office/drawing/2014/main" id="{BFC1F6DD-28A8-4C9F-B47F-8061B598FDAA}"/>
              </a:ext>
            </a:extLst>
          </p:cNvPr>
          <p:cNvPicPr>
            <a:picLocks noChangeAspect="1"/>
          </p:cNvPicPr>
          <p:nvPr/>
        </p:nvPicPr>
        <p:blipFill>
          <a:blip r:embed="rId4"/>
          <a:stretch>
            <a:fillRect/>
          </a:stretch>
        </p:blipFill>
        <p:spPr>
          <a:xfrm>
            <a:off x="6095511" y="3942680"/>
            <a:ext cx="4005419" cy="2133785"/>
          </a:xfrm>
          <a:prstGeom prst="rect">
            <a:avLst/>
          </a:prstGeom>
        </p:spPr>
      </p:pic>
    </p:spTree>
    <p:extLst>
      <p:ext uri="{BB962C8B-B14F-4D97-AF65-F5344CB8AC3E}">
        <p14:creationId xmlns:p14="http://schemas.microsoft.com/office/powerpoint/2010/main" val="3361609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61DB-57D5-4528-9A5A-8C80E4D7621F}"/>
              </a:ext>
            </a:extLst>
          </p:cNvPr>
          <p:cNvSpPr>
            <a:spLocks noGrp="1"/>
          </p:cNvSpPr>
          <p:nvPr>
            <p:ph type="title"/>
          </p:nvPr>
        </p:nvSpPr>
        <p:spPr>
          <a:xfrm>
            <a:off x="1534696" y="804519"/>
            <a:ext cx="9520158" cy="567081"/>
          </a:xfrm>
        </p:spPr>
        <p:txBody>
          <a:bodyPr/>
          <a:lstStyle/>
          <a:p>
            <a:pPr algn="ctr"/>
            <a:r>
              <a:rPr lang="en-US" dirty="0"/>
              <a:t>Education</a:t>
            </a:r>
          </a:p>
        </p:txBody>
      </p:sp>
      <p:graphicFrame>
        <p:nvGraphicFramePr>
          <p:cNvPr id="4" name="Content Placeholder 3">
            <a:extLst>
              <a:ext uri="{FF2B5EF4-FFF2-40B4-BE49-F238E27FC236}">
                <a16:creationId xmlns:a16="http://schemas.microsoft.com/office/drawing/2014/main" id="{AF356B6F-AA18-4397-BFF2-6F422093F6F6}"/>
              </a:ext>
            </a:extLst>
          </p:cNvPr>
          <p:cNvGraphicFramePr>
            <a:graphicFrameLocks noGrp="1"/>
          </p:cNvGraphicFramePr>
          <p:nvPr>
            <p:ph idx="1"/>
            <p:extLst>
              <p:ext uri="{D42A27DB-BD31-4B8C-83A1-F6EECF244321}">
                <p14:modId xmlns:p14="http://schemas.microsoft.com/office/powerpoint/2010/main" val="4223023202"/>
              </p:ext>
            </p:extLst>
          </p:nvPr>
        </p:nvGraphicFramePr>
        <p:xfrm>
          <a:off x="1396410" y="1562985"/>
          <a:ext cx="4699590" cy="3732029"/>
        </p:xfrm>
        <a:graphic>
          <a:graphicData uri="http://schemas.openxmlformats.org/drawingml/2006/table">
            <a:tbl>
              <a:tblPr firstRow="1" firstCol="1" bandRow="1"/>
              <a:tblGrid>
                <a:gridCol w="255181">
                  <a:extLst>
                    <a:ext uri="{9D8B030D-6E8A-4147-A177-3AD203B41FA5}">
                      <a16:colId xmlns:a16="http://schemas.microsoft.com/office/drawing/2014/main" val="720520631"/>
                    </a:ext>
                  </a:extLst>
                </a:gridCol>
                <a:gridCol w="2759344">
                  <a:extLst>
                    <a:ext uri="{9D8B030D-6E8A-4147-A177-3AD203B41FA5}">
                      <a16:colId xmlns:a16="http://schemas.microsoft.com/office/drawing/2014/main" val="2414662469"/>
                    </a:ext>
                  </a:extLst>
                </a:gridCol>
                <a:gridCol w="1522505">
                  <a:extLst>
                    <a:ext uri="{9D8B030D-6E8A-4147-A177-3AD203B41FA5}">
                      <a16:colId xmlns:a16="http://schemas.microsoft.com/office/drawing/2014/main" val="1547906621"/>
                    </a:ext>
                  </a:extLst>
                </a:gridCol>
                <a:gridCol w="162560">
                  <a:extLst>
                    <a:ext uri="{9D8B030D-6E8A-4147-A177-3AD203B41FA5}">
                      <a16:colId xmlns:a16="http://schemas.microsoft.com/office/drawing/2014/main" val="3294112442"/>
                    </a:ext>
                  </a:extLst>
                </a:gridCol>
              </a:tblGrid>
              <a:tr h="33185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73675537"/>
                  </a:ext>
                </a:extLst>
              </a:tr>
              <a:tr h="820941">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lgn="ctr">
                        <a:spcBef>
                          <a:spcPts val="0"/>
                        </a:spcBef>
                        <a:spcAft>
                          <a:spcPts val="0"/>
                        </a:spcAft>
                      </a:pPr>
                      <a:r>
                        <a:rPr lang="en-US" sz="1600" b="1" i="1" dirty="0">
                          <a:effectLst/>
                          <a:latin typeface="Arial" panose="020B0604020202020204" pitchFamily="34" charset="0"/>
                          <a:ea typeface="Times New Roman" panose="02020603050405020304" pitchFamily="18" charset="0"/>
                          <a:cs typeface="Arial" panose="020B0604020202020204" pitchFamily="34" charset="0"/>
                        </a:rPr>
                        <a:t>What was your highest level of education you completed before you entered your religious institute?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63263025"/>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Percentage responding</a:t>
                      </a:r>
                    </a:p>
                  </a:txBody>
                  <a:tcPr marL="68580" marR="68580" marT="0" marB="0">
                    <a:lnL>
                      <a:noFill/>
                    </a:lnL>
                    <a:lnR>
                      <a:noFill/>
                    </a:lnR>
                    <a:lnT>
                      <a:noFill/>
                    </a:lnT>
                    <a:lnB>
                      <a:noFill/>
                    </a:lnB>
                  </a:tcPr>
                </a:tc>
                <a:tc hMerge="1">
                  <a:txBody>
                    <a:bodyPr/>
                    <a:lstStyle/>
                    <a:p>
                      <a:pPr marL="0" marR="0" algn="ctr">
                        <a:spcBef>
                          <a:spcPts val="0"/>
                        </a:spcBef>
                        <a:spcAft>
                          <a:spcPts val="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7421821"/>
                  </a:ext>
                </a:extLst>
              </a:tr>
              <a:tr h="33185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65522679"/>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High school or less</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1</a:t>
                      </a:r>
                    </a:p>
                  </a:txBody>
                  <a:tcPr marL="68580" marR="68580" marT="0" marB="0" anchor="b">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63743650"/>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Some college </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6160378"/>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Bachelor’s degree</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67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3630051"/>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Master’s degree</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16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142173"/>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Doctoral degree</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83955837"/>
                  </a:ext>
                </a:extLst>
              </a:tr>
              <a:tr h="273647">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Other</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0 </a:t>
                      </a:r>
                    </a:p>
                  </a:txBody>
                  <a:tcPr marL="68580" marR="68580" marT="0" marB="0" anchor="b">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03811279"/>
                  </a:ext>
                </a:extLst>
              </a:tr>
              <a:tr h="33185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254593"/>
                  </a:ext>
                </a:extLst>
              </a:tr>
            </a:tbl>
          </a:graphicData>
        </a:graphic>
      </p:graphicFrame>
      <p:graphicFrame>
        <p:nvGraphicFramePr>
          <p:cNvPr id="5" name="Table 4">
            <a:extLst>
              <a:ext uri="{FF2B5EF4-FFF2-40B4-BE49-F238E27FC236}">
                <a16:creationId xmlns:a16="http://schemas.microsoft.com/office/drawing/2014/main" id="{6281A2A5-80F0-4969-AE65-9966BCBA5416}"/>
              </a:ext>
            </a:extLst>
          </p:cNvPr>
          <p:cNvGraphicFramePr>
            <a:graphicFrameLocks noGrp="1"/>
          </p:cNvGraphicFramePr>
          <p:nvPr>
            <p:extLst>
              <p:ext uri="{D42A27DB-BD31-4B8C-83A1-F6EECF244321}">
                <p14:modId xmlns:p14="http://schemas.microsoft.com/office/powerpoint/2010/main" val="1588014494"/>
              </p:ext>
            </p:extLst>
          </p:nvPr>
        </p:nvGraphicFramePr>
        <p:xfrm>
          <a:off x="6521302" y="1541720"/>
          <a:ext cx="4398335" cy="2713643"/>
        </p:xfrm>
        <a:graphic>
          <a:graphicData uri="http://schemas.openxmlformats.org/drawingml/2006/table">
            <a:tbl>
              <a:tblPr firstRow="1" firstCol="1" bandRow="1"/>
              <a:tblGrid>
                <a:gridCol w="207942">
                  <a:extLst>
                    <a:ext uri="{9D8B030D-6E8A-4147-A177-3AD203B41FA5}">
                      <a16:colId xmlns:a16="http://schemas.microsoft.com/office/drawing/2014/main" val="1123068281"/>
                    </a:ext>
                  </a:extLst>
                </a:gridCol>
                <a:gridCol w="1193213">
                  <a:extLst>
                    <a:ext uri="{9D8B030D-6E8A-4147-A177-3AD203B41FA5}">
                      <a16:colId xmlns:a16="http://schemas.microsoft.com/office/drawing/2014/main" val="1202731058"/>
                    </a:ext>
                  </a:extLst>
                </a:gridCol>
                <a:gridCol w="1132343">
                  <a:extLst>
                    <a:ext uri="{9D8B030D-6E8A-4147-A177-3AD203B41FA5}">
                      <a16:colId xmlns:a16="http://schemas.microsoft.com/office/drawing/2014/main" val="2152287318"/>
                    </a:ext>
                  </a:extLst>
                </a:gridCol>
                <a:gridCol w="769035">
                  <a:extLst>
                    <a:ext uri="{9D8B030D-6E8A-4147-A177-3AD203B41FA5}">
                      <a16:colId xmlns:a16="http://schemas.microsoft.com/office/drawing/2014/main" val="3001037729"/>
                    </a:ext>
                  </a:extLst>
                </a:gridCol>
                <a:gridCol w="933242">
                  <a:extLst>
                    <a:ext uri="{9D8B030D-6E8A-4147-A177-3AD203B41FA5}">
                      <a16:colId xmlns:a16="http://schemas.microsoft.com/office/drawing/2014/main" val="3185129453"/>
                    </a:ext>
                  </a:extLst>
                </a:gridCol>
                <a:gridCol w="162560">
                  <a:extLst>
                    <a:ext uri="{9D8B030D-6E8A-4147-A177-3AD203B41FA5}">
                      <a16:colId xmlns:a16="http://schemas.microsoft.com/office/drawing/2014/main" val="678288608"/>
                    </a:ext>
                  </a:extLst>
                </a:gridCol>
              </a:tblGrid>
              <a:tr h="214283">
                <a:tc gridSpan="2">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4">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6637438"/>
                  </a:ext>
                </a:extLst>
              </a:tr>
              <a:tr h="214283">
                <a:tc gridSpan="6">
                  <a:txBody>
                    <a:bodyPr/>
                    <a:lstStyle/>
                    <a:p>
                      <a:pPr marL="0" marR="0" algn="ctr">
                        <a:spcBef>
                          <a:spcPts val="0"/>
                        </a:spcBef>
                        <a:spcAft>
                          <a:spcPts val="0"/>
                        </a:spcAft>
                      </a:pPr>
                      <a:r>
                        <a:rPr lang="en-US" sz="1600" b="1" i="1">
                          <a:effectLst/>
                          <a:latin typeface="Arial" panose="020B0604020202020204" pitchFamily="34" charset="0"/>
                          <a:ea typeface="Times New Roman" panose="02020603050405020304" pitchFamily="18" charset="0"/>
                          <a:cs typeface="Arial" panose="020B0604020202020204" pitchFamily="34" charset="0"/>
                        </a:rPr>
                        <a:t>Were you ever home-schooled?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359520433"/>
                  </a:ext>
                </a:extLst>
              </a:tr>
              <a:tr h="214283">
                <a:tc gridSpan="6">
                  <a:txBody>
                    <a:bodyPr/>
                    <a:lstStyle/>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Percentage responding “Yes” or “No”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199925729"/>
                  </a:ext>
                </a:extLst>
              </a:tr>
              <a:tr h="214283">
                <a:tc gridSpan="6">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182010054"/>
                  </a:ext>
                </a:extLst>
              </a:tr>
              <a:tr h="202089">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114300" marR="0" indent="-11430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B>
                      <a:noFill/>
                    </a:lnB>
                  </a:tcPr>
                </a:tc>
                <a:extLst>
                  <a:ext uri="{0D108BD9-81ED-4DB2-BD59-A6C34878D82A}">
                    <a16:rowId xmlns:a16="http://schemas.microsoft.com/office/drawing/2014/main" val="3689160414"/>
                  </a:ext>
                </a:extLst>
              </a:tr>
              <a:tr h="21428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Yes</a:t>
                      </a:r>
                    </a:p>
                  </a:txBody>
                  <a:tcPr marL="68580" marR="68580" marT="0" marB="0">
                    <a:lnL>
                      <a:noFill/>
                    </a:lnL>
                    <a:lnR>
                      <a:noFill/>
                    </a:lnR>
                    <a:lnT>
                      <a:noFill/>
                    </a:lnT>
                    <a:lnB>
                      <a:noFill/>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10</a:t>
                      </a:r>
                    </a:p>
                  </a:txBody>
                  <a:tcPr marL="68580" marR="68580" marT="0" marB="0" anchor="b">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8605913"/>
                  </a:ext>
                </a:extLst>
              </a:tr>
              <a:tr h="21428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No </a:t>
                      </a:r>
                    </a:p>
                  </a:txBody>
                  <a:tcPr marL="68580" marR="68580" marT="0" marB="0">
                    <a:lnL>
                      <a:noFill/>
                    </a:lnL>
                    <a:lnR>
                      <a:noFill/>
                    </a:lnR>
                    <a:lnT>
                      <a:noFill/>
                    </a:lnT>
                    <a:lnB>
                      <a:noFill/>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90</a:t>
                      </a:r>
                    </a:p>
                  </a:txBody>
                  <a:tcPr marL="68580" marR="68580" marT="0" marB="0" anchor="b">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45454391"/>
                  </a:ext>
                </a:extLst>
              </a:tr>
              <a:tr h="21428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58483643"/>
                  </a:ext>
                </a:extLst>
              </a:tr>
              <a:tr h="54864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180975" marR="0" indent="-180975">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Average number of years home-schooled</a:t>
                      </a:r>
                    </a:p>
                  </a:txBody>
                  <a:tcPr marL="68580" marR="68580" marT="0" marB="0">
                    <a:lnL>
                      <a:noFill/>
                    </a:lnL>
                    <a:lnR>
                      <a:noFill/>
                    </a:lnR>
                    <a:lnT>
                      <a:noFill/>
                    </a:lnT>
                    <a:lnB>
                      <a:noFill/>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10</a:t>
                      </a:r>
                    </a:p>
                  </a:txBody>
                  <a:tcPr marL="68580" marR="68580" marT="0" marB="0" anchor="b">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00603408"/>
                  </a:ext>
                </a:extLst>
              </a:tr>
              <a:tr h="214283">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285767"/>
                  </a:ext>
                </a:extLst>
              </a:tr>
            </a:tbl>
          </a:graphicData>
        </a:graphic>
      </p:graphicFrame>
    </p:spTree>
    <p:extLst>
      <p:ext uri="{BB962C8B-B14F-4D97-AF65-F5344CB8AC3E}">
        <p14:creationId xmlns:p14="http://schemas.microsoft.com/office/powerpoint/2010/main" val="1590613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DA43-3B7B-475A-A529-CC5090308F4C}"/>
              </a:ext>
            </a:extLst>
          </p:cNvPr>
          <p:cNvSpPr>
            <a:spLocks noGrp="1"/>
          </p:cNvSpPr>
          <p:nvPr>
            <p:ph type="title"/>
          </p:nvPr>
        </p:nvSpPr>
        <p:spPr>
          <a:xfrm>
            <a:off x="1534696" y="804519"/>
            <a:ext cx="9520158" cy="641509"/>
          </a:xfrm>
        </p:spPr>
        <p:txBody>
          <a:bodyPr/>
          <a:lstStyle/>
          <a:p>
            <a:pPr algn="ctr"/>
            <a:r>
              <a:rPr lang="en-US" dirty="0"/>
              <a:t>Catholic Education</a:t>
            </a:r>
          </a:p>
        </p:txBody>
      </p:sp>
      <p:graphicFrame>
        <p:nvGraphicFramePr>
          <p:cNvPr id="4" name="Content Placeholder 3">
            <a:extLst>
              <a:ext uri="{FF2B5EF4-FFF2-40B4-BE49-F238E27FC236}">
                <a16:creationId xmlns:a16="http://schemas.microsoft.com/office/drawing/2014/main" id="{1A79F958-4B43-4342-BA1F-6B563C316541}"/>
              </a:ext>
            </a:extLst>
          </p:cNvPr>
          <p:cNvGraphicFramePr>
            <a:graphicFrameLocks noGrp="1"/>
          </p:cNvGraphicFramePr>
          <p:nvPr>
            <p:ph idx="1"/>
            <p:extLst>
              <p:ext uri="{D42A27DB-BD31-4B8C-83A1-F6EECF244321}">
                <p14:modId xmlns:p14="http://schemas.microsoft.com/office/powerpoint/2010/main" val="290104720"/>
              </p:ext>
            </p:extLst>
          </p:nvPr>
        </p:nvGraphicFramePr>
        <p:xfrm>
          <a:off x="2392325" y="1829210"/>
          <a:ext cx="6500101" cy="3230880"/>
        </p:xfrm>
        <a:graphic>
          <a:graphicData uri="http://schemas.openxmlformats.org/drawingml/2006/table">
            <a:tbl>
              <a:tblPr firstRow="1" firstCol="1" bandRow="1"/>
              <a:tblGrid>
                <a:gridCol w="191387">
                  <a:extLst>
                    <a:ext uri="{9D8B030D-6E8A-4147-A177-3AD203B41FA5}">
                      <a16:colId xmlns:a16="http://schemas.microsoft.com/office/drawing/2014/main" val="3560380540"/>
                    </a:ext>
                  </a:extLst>
                </a:gridCol>
                <a:gridCol w="4236208">
                  <a:extLst>
                    <a:ext uri="{9D8B030D-6E8A-4147-A177-3AD203B41FA5}">
                      <a16:colId xmlns:a16="http://schemas.microsoft.com/office/drawing/2014/main" val="4023044413"/>
                    </a:ext>
                  </a:extLst>
                </a:gridCol>
                <a:gridCol w="1165131">
                  <a:extLst>
                    <a:ext uri="{9D8B030D-6E8A-4147-A177-3AD203B41FA5}">
                      <a16:colId xmlns:a16="http://schemas.microsoft.com/office/drawing/2014/main" val="3063394272"/>
                    </a:ext>
                  </a:extLst>
                </a:gridCol>
                <a:gridCol w="654305">
                  <a:extLst>
                    <a:ext uri="{9D8B030D-6E8A-4147-A177-3AD203B41FA5}">
                      <a16:colId xmlns:a16="http://schemas.microsoft.com/office/drawing/2014/main" val="3296046554"/>
                    </a:ext>
                  </a:extLst>
                </a:gridCol>
                <a:gridCol w="253070">
                  <a:extLst>
                    <a:ext uri="{9D8B030D-6E8A-4147-A177-3AD203B41FA5}">
                      <a16:colId xmlns:a16="http://schemas.microsoft.com/office/drawing/2014/main" val="1135112688"/>
                    </a:ext>
                  </a:extLst>
                </a:gridCol>
              </a:tblGrid>
              <a:tr h="0">
                <a:tc gridSpan="5">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665463978"/>
                  </a:ext>
                </a:extLst>
              </a:tr>
              <a:tr h="0">
                <a:tc gridSpan="5">
                  <a:txBody>
                    <a:bodyPr/>
                    <a:lstStyle/>
                    <a:p>
                      <a:pPr marL="0" marR="0" algn="ctr">
                        <a:spcBef>
                          <a:spcPts val="0"/>
                        </a:spcBef>
                        <a:spcAft>
                          <a:spcPts val="0"/>
                        </a:spcAft>
                      </a:pPr>
                      <a:r>
                        <a:rPr lang="en-US" sz="1600" b="1" i="1" dirty="0">
                          <a:effectLst/>
                          <a:latin typeface="Arial" panose="020B0604020202020204" pitchFamily="34" charset="0"/>
                          <a:ea typeface="Times New Roman" panose="02020603050405020304" pitchFamily="18" charset="0"/>
                          <a:cs typeface="Arial" panose="020B0604020202020204" pitchFamily="34" charset="0"/>
                        </a:rPr>
                        <a:t>Did you attend any of the following before you entered?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911108766"/>
                  </a:ext>
                </a:extLst>
              </a:tr>
              <a:tr h="0">
                <a:tc gridSpan="5">
                  <a:txBody>
                    <a:bodyPr/>
                    <a:lstStyle/>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Percentage responding “Yes” to each question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227961584"/>
                  </a:ext>
                </a:extLst>
              </a:tr>
              <a:tr h="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B>
                      <a:noFill/>
                    </a:lnB>
                  </a:tcPr>
                </a:tc>
                <a:extLst>
                  <a:ext uri="{0D108BD9-81ED-4DB2-BD59-A6C34878D82A}">
                    <a16:rowId xmlns:a16="http://schemas.microsoft.com/office/drawing/2014/main" val="4133838409"/>
                  </a:ext>
                </a:extLst>
              </a:tr>
              <a:tr h="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47661009"/>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Parish-based religious education/CCD/PSR</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  48</a:t>
                      </a: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99604313"/>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93345" marR="0" indent="-93345">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Catholic elementary or middle school</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40</a:t>
                      </a: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7262543"/>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Catholic high school</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38</a:t>
                      </a: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02693965"/>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Catholic college/university</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43</a:t>
                      </a:r>
                    </a:p>
                  </a:txBody>
                  <a:tcPr marL="68580" marR="68580" marT="0" marB="0">
                    <a:lnL>
                      <a:noFill/>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11280374"/>
                  </a:ext>
                </a:extLst>
              </a:tr>
              <a:tr h="36576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Catholic ministry formation program </a:t>
                      </a:r>
                    </a:p>
                  </a:txBody>
                  <a:tcPr marL="68580" marR="68580" marT="0" marB="0">
                    <a:lnL>
                      <a:noFill/>
                    </a:lnL>
                    <a:lnR>
                      <a:noFill/>
                    </a:lnR>
                    <a:lnT>
                      <a:noFill/>
                    </a:lnT>
                    <a:lnB>
                      <a:noFill/>
                    </a:lnB>
                  </a:tcPr>
                </a:tc>
                <a:tc>
                  <a:txBody>
                    <a:bodyPr/>
                    <a:lstStyle/>
                    <a:p>
                      <a:pPr marL="0" marR="0" algn="ctr">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18</a:t>
                      </a:r>
                    </a:p>
                  </a:txBody>
                  <a:tcPr marL="68580" marR="68580" marT="0" marB="0">
                    <a:lnL>
                      <a:noFill/>
                    </a:lnL>
                    <a:lnR>
                      <a:noFill/>
                    </a:lnR>
                    <a:lnT>
                      <a:noFill/>
                    </a:lnT>
                    <a:lnB>
                      <a:noFill/>
                    </a:lnB>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75722132"/>
                  </a:ext>
                </a:extLst>
              </a:tr>
              <a:tr h="44450">
                <a:tc>
                  <a:txBody>
                    <a:bodyPr/>
                    <a:lstStyle/>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3">
                  <a:txBody>
                    <a:bodyPr/>
                    <a:lstStyle/>
                    <a:p>
                      <a:pPr marL="61595" marR="0" indent="-61595">
                        <a:spcBef>
                          <a:spcPts val="0"/>
                        </a:spcBef>
                        <a:spcAft>
                          <a:spcPts val="0"/>
                        </a:spcAft>
                        <a:tabLst>
                          <a:tab pos="212725" algn="l"/>
                          <a:tab pos="1823720" algn="ctr"/>
                          <a:tab pos="2493010" algn="ctr"/>
                          <a:tab pos="3253105" algn="ctr"/>
                        </a:tabLst>
                      </a:pPr>
                      <a:r>
                        <a:rPr lang="en-US" sz="16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799863"/>
                  </a:ext>
                </a:extLst>
              </a:tr>
            </a:tbl>
          </a:graphicData>
        </a:graphic>
      </p:graphicFrame>
    </p:spTree>
    <p:extLst>
      <p:ext uri="{BB962C8B-B14F-4D97-AF65-F5344CB8AC3E}">
        <p14:creationId xmlns:p14="http://schemas.microsoft.com/office/powerpoint/2010/main" val="2566601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0767-DB5D-4D20-823A-3E96169233A7}"/>
              </a:ext>
            </a:extLst>
          </p:cNvPr>
          <p:cNvSpPr>
            <a:spLocks noGrp="1"/>
          </p:cNvSpPr>
          <p:nvPr>
            <p:ph type="title"/>
          </p:nvPr>
        </p:nvSpPr>
        <p:spPr>
          <a:xfrm>
            <a:off x="1534696" y="520996"/>
            <a:ext cx="9520158" cy="648586"/>
          </a:xfrm>
        </p:spPr>
        <p:txBody>
          <a:bodyPr/>
          <a:lstStyle/>
          <a:p>
            <a:pPr algn="ctr"/>
            <a:r>
              <a:rPr lang="en-US" dirty="0"/>
              <a:t>Other Faith Activities</a:t>
            </a:r>
          </a:p>
        </p:txBody>
      </p:sp>
      <p:graphicFrame>
        <p:nvGraphicFramePr>
          <p:cNvPr id="4" name="Content Placeholder 3">
            <a:extLst>
              <a:ext uri="{FF2B5EF4-FFF2-40B4-BE49-F238E27FC236}">
                <a16:creationId xmlns:a16="http://schemas.microsoft.com/office/drawing/2014/main" id="{92518015-0BCE-4D72-AFE7-1ACECF6C3E6C}"/>
              </a:ext>
            </a:extLst>
          </p:cNvPr>
          <p:cNvGraphicFramePr>
            <a:graphicFrameLocks noGrp="1"/>
          </p:cNvGraphicFramePr>
          <p:nvPr>
            <p:ph idx="1"/>
            <p:extLst>
              <p:ext uri="{D42A27DB-BD31-4B8C-83A1-F6EECF244321}">
                <p14:modId xmlns:p14="http://schemas.microsoft.com/office/powerpoint/2010/main" val="1193165662"/>
              </p:ext>
            </p:extLst>
          </p:nvPr>
        </p:nvGraphicFramePr>
        <p:xfrm>
          <a:off x="1765006" y="1275907"/>
          <a:ext cx="8399720" cy="4013745"/>
        </p:xfrm>
        <a:graphic>
          <a:graphicData uri="http://schemas.openxmlformats.org/drawingml/2006/table">
            <a:tbl>
              <a:tblPr firstRow="1" firstCol="1" bandRow="1">
                <a:tableStyleId>{3B4B98B0-60AC-42C2-AFA5-B58CD77FA1E5}</a:tableStyleId>
              </a:tblPr>
              <a:tblGrid>
                <a:gridCol w="389778">
                  <a:extLst>
                    <a:ext uri="{9D8B030D-6E8A-4147-A177-3AD203B41FA5}">
                      <a16:colId xmlns:a16="http://schemas.microsoft.com/office/drawing/2014/main" val="2359919225"/>
                    </a:ext>
                  </a:extLst>
                </a:gridCol>
                <a:gridCol w="5915135">
                  <a:extLst>
                    <a:ext uri="{9D8B030D-6E8A-4147-A177-3AD203B41FA5}">
                      <a16:colId xmlns:a16="http://schemas.microsoft.com/office/drawing/2014/main" val="3450708143"/>
                    </a:ext>
                  </a:extLst>
                </a:gridCol>
                <a:gridCol w="1705029">
                  <a:extLst>
                    <a:ext uri="{9D8B030D-6E8A-4147-A177-3AD203B41FA5}">
                      <a16:colId xmlns:a16="http://schemas.microsoft.com/office/drawing/2014/main" val="4292966864"/>
                    </a:ext>
                  </a:extLst>
                </a:gridCol>
                <a:gridCol w="389778">
                  <a:extLst>
                    <a:ext uri="{9D8B030D-6E8A-4147-A177-3AD203B41FA5}">
                      <a16:colId xmlns:a16="http://schemas.microsoft.com/office/drawing/2014/main" val="3153874783"/>
                    </a:ext>
                  </a:extLst>
                </a:gridCol>
              </a:tblGrid>
              <a:tr h="267583">
                <a:tc gridSpan="4">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898996428"/>
                  </a:ext>
                </a:extLst>
              </a:tr>
              <a:tr h="535166">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gridSpan="2">
                  <a:txBody>
                    <a:bodyPr/>
                    <a:lstStyle/>
                    <a:p>
                      <a:pPr marL="0" marR="0" algn="ctr">
                        <a:spcBef>
                          <a:spcPts val="0"/>
                        </a:spcBef>
                        <a:spcAft>
                          <a:spcPts val="0"/>
                        </a:spcAft>
                      </a:pPr>
                      <a:r>
                        <a:rPr lang="en-US" sz="1600" b="1">
                          <a:effectLst/>
                        </a:rPr>
                        <a:t>Aside from parish-based religious education, did you ever participate in </a:t>
                      </a:r>
                      <a:endParaRPr lang="en-US" sz="1600">
                        <a:effectLst/>
                      </a:endParaRPr>
                    </a:p>
                    <a:p>
                      <a:pPr marL="0" marR="0" algn="ctr">
                        <a:spcBef>
                          <a:spcPts val="0"/>
                        </a:spcBef>
                        <a:spcAft>
                          <a:spcPts val="0"/>
                        </a:spcAft>
                      </a:pPr>
                      <a:r>
                        <a:rPr lang="en-US" sz="1600" b="1">
                          <a:effectLst/>
                        </a:rPr>
                        <a:t>any of the these before you entered?</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hMerge="1">
                  <a:txBody>
                    <a:bodyPr/>
                    <a:lstStyle/>
                    <a:p>
                      <a:endParaRPr lang="en-US"/>
                    </a:p>
                  </a:txBody>
                  <a:tcPr>
                    <a:lnL w="12700" cmpd="sng">
                      <a:noFill/>
                      <a:prstDash val="solid"/>
                    </a:lnL>
                  </a:tcPr>
                </a:tc>
                <a:tc>
                  <a:txBody>
                    <a:bodyPr/>
                    <a:lstStyle/>
                    <a:p>
                      <a:pPr marL="0" marR="0" algn="ctr">
                        <a:spcBef>
                          <a:spcPts val="0"/>
                        </a:spcBef>
                        <a:spcAft>
                          <a:spcPts val="0"/>
                        </a:spcAft>
                      </a:pPr>
                      <a:r>
                        <a:rPr lang="en-US" sz="1600" b="1">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209212544"/>
                  </a:ext>
                </a:extLst>
              </a:tr>
              <a:tr h="267583">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gridSpan="2">
                  <a:txBody>
                    <a:bodyPr/>
                    <a:lstStyle/>
                    <a:p>
                      <a:pPr marL="0" marR="0" algn="ctr">
                        <a:spcBef>
                          <a:spcPts val="0"/>
                        </a:spcBef>
                        <a:spcAft>
                          <a:spcPts val="0"/>
                        </a:spcAft>
                      </a:pPr>
                      <a:r>
                        <a:rPr lang="en-US" sz="1200" dirty="0">
                          <a:effectLst/>
                        </a:rPr>
                        <a:t>Percentage checking each response*</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hMerge="1">
                  <a:txBody>
                    <a:bodyPr/>
                    <a:lstStyle/>
                    <a:p>
                      <a:endParaRPr lang="en-US"/>
                    </a:p>
                  </a:txBody>
                  <a:tcPr>
                    <a:lnL w="12700" cmpd="sng">
                      <a:noFill/>
                      <a:prstDash val="solid"/>
                    </a:lnL>
                  </a:tcPr>
                </a:tc>
                <a:tc>
                  <a:txBody>
                    <a:bodyPr/>
                    <a:lstStyle/>
                    <a:p>
                      <a:pPr marL="0" marR="0" algn="ct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58072668"/>
                  </a:ext>
                </a:extLst>
              </a:tr>
              <a:tr h="267583">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3372536064"/>
                  </a:ext>
                </a:extLst>
              </a:tr>
              <a:tr h="267583">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212725" marR="0" indent="-212725">
                        <a:spcBef>
                          <a:spcPts val="0"/>
                        </a:spcBef>
                        <a:spcAft>
                          <a:spcPts val="0"/>
                        </a:spcAft>
                      </a:pPr>
                      <a:r>
                        <a:rPr lang="en-US" sz="1600" dirty="0">
                          <a:effectLst/>
                        </a:rPr>
                        <a:t>Campus ministry during college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57</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1317071732"/>
                  </a:ext>
                </a:extLst>
              </a:tr>
              <a:tr h="267583">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212725" marR="0" indent="-212725">
                        <a:spcBef>
                          <a:spcPts val="0"/>
                        </a:spcBef>
                        <a:spcAft>
                          <a:spcPts val="0"/>
                        </a:spcAft>
                      </a:pPr>
                      <a:r>
                        <a:rPr lang="en-US" sz="1600" dirty="0">
                          <a:effectLst/>
                        </a:rPr>
                        <a:t>Retreats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54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3691900934"/>
                  </a:ext>
                </a:extLst>
              </a:tr>
              <a:tr h="535166">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212725" marR="0" indent="-212725">
                        <a:spcBef>
                          <a:spcPts val="0"/>
                        </a:spcBef>
                        <a:spcAft>
                          <a:spcPts val="0"/>
                        </a:spcAft>
                      </a:pPr>
                      <a:r>
                        <a:rPr lang="en-US" sz="1600" dirty="0">
                          <a:effectLst/>
                        </a:rPr>
                        <a:t>Other volunteer work in a parish/other setting</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46</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a:effectLst/>
                        </a:rPr>
                        <a:t> </a:t>
                      </a:r>
                    </a:p>
                    <a:p>
                      <a:pPr marL="0" marR="0" algn="ct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1080427856"/>
                  </a:ext>
                </a:extLst>
              </a:tr>
              <a:tr h="267583">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159385" marR="0" indent="-159385">
                        <a:spcBef>
                          <a:spcPts val="0"/>
                        </a:spcBef>
                        <a:spcAft>
                          <a:spcPts val="0"/>
                        </a:spcAft>
                      </a:pPr>
                      <a:r>
                        <a:rPr lang="en-US" sz="1600">
                          <a:effectLst/>
                        </a:rPr>
                        <a:t>Parish young adult group</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42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1591472716"/>
                  </a:ext>
                </a:extLst>
              </a:tr>
              <a:tr h="267583">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212725" marR="0" indent="-212725">
                        <a:spcBef>
                          <a:spcPts val="0"/>
                        </a:spcBef>
                        <a:spcAft>
                          <a:spcPts val="0"/>
                        </a:spcAft>
                      </a:pPr>
                      <a:r>
                        <a:rPr lang="en-US" sz="1600" dirty="0">
                          <a:effectLst/>
                        </a:rPr>
                        <a:t>Right to Life March in Washington</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28</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362000588"/>
                  </a:ext>
                </a:extLst>
              </a:tr>
              <a:tr h="267583">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159385" marR="0" indent="-159385">
                        <a:spcBef>
                          <a:spcPts val="0"/>
                        </a:spcBef>
                        <a:spcAft>
                          <a:spcPts val="0"/>
                        </a:spcAft>
                      </a:pPr>
                      <a:r>
                        <a:rPr lang="en-US" sz="1600">
                          <a:effectLst/>
                        </a:rPr>
                        <a:t>Campus ministry during high school years</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27</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3895217768"/>
                  </a:ext>
                </a:extLst>
              </a:tr>
              <a:tr h="267583">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159385" marR="0" indent="-159385">
                        <a:spcBef>
                          <a:spcPts val="0"/>
                        </a:spcBef>
                        <a:spcAft>
                          <a:spcPts val="0"/>
                        </a:spcAft>
                      </a:pPr>
                      <a:r>
                        <a:rPr lang="en-US" sz="1600" dirty="0">
                          <a:effectLst/>
                        </a:rPr>
                        <a:t>Religious institute volunteer program (e.g. Mercy Corps or JVC)</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10</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58218773"/>
                  </a:ext>
                </a:extLst>
              </a:tr>
              <a:tr h="267583">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159385" marR="0" indent="-159385">
                        <a:spcBef>
                          <a:spcPts val="0"/>
                        </a:spcBef>
                        <a:spcAft>
                          <a:spcPts val="0"/>
                        </a:spcAft>
                      </a:pPr>
                      <a:r>
                        <a:rPr lang="en-US" sz="1600" dirty="0">
                          <a:effectLst/>
                        </a:rPr>
                        <a:t>World Youth Day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  9</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1525449629"/>
                  </a:ext>
                </a:extLst>
              </a:tr>
              <a:tr h="267583">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212725" marR="0" indent="-212725">
                        <a:spcBef>
                          <a:spcPts val="0"/>
                        </a:spcBef>
                        <a:spcAft>
                          <a:spcPts val="0"/>
                        </a:spcAft>
                      </a:pPr>
                      <a:r>
                        <a:rPr lang="en-US" sz="1600">
                          <a:effectLst/>
                        </a:rPr>
                        <a:t>National Catholic Youth Conference</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dirty="0">
                          <a:effectLst/>
                        </a:rPr>
                        <a:t>  5</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2505175070"/>
                  </a:ext>
                </a:extLst>
              </a:tr>
            </a:tbl>
          </a:graphicData>
        </a:graphic>
      </p:graphicFrame>
    </p:spTree>
    <p:extLst>
      <p:ext uri="{BB962C8B-B14F-4D97-AF65-F5344CB8AC3E}">
        <p14:creationId xmlns:p14="http://schemas.microsoft.com/office/powerpoint/2010/main" val="3195867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71E7-CC96-42C0-8978-73771D75ADF9}"/>
              </a:ext>
            </a:extLst>
          </p:cNvPr>
          <p:cNvSpPr>
            <a:spLocks noGrp="1"/>
          </p:cNvSpPr>
          <p:nvPr>
            <p:ph type="title"/>
          </p:nvPr>
        </p:nvSpPr>
        <p:spPr>
          <a:xfrm>
            <a:off x="1534696" y="804520"/>
            <a:ext cx="9520158" cy="587718"/>
          </a:xfrm>
        </p:spPr>
        <p:txBody>
          <a:bodyPr/>
          <a:lstStyle/>
          <a:p>
            <a:pPr algn="ctr"/>
            <a:r>
              <a:rPr lang="en-US" dirty="0"/>
              <a:t>Attraction to Religious Life</a:t>
            </a:r>
          </a:p>
        </p:txBody>
      </p:sp>
      <p:graphicFrame>
        <p:nvGraphicFramePr>
          <p:cNvPr id="7" name="Content Placeholder 6">
            <a:extLst>
              <a:ext uri="{FF2B5EF4-FFF2-40B4-BE49-F238E27FC236}">
                <a16:creationId xmlns:a16="http://schemas.microsoft.com/office/drawing/2014/main" id="{B5AA741D-AA8C-41DA-B0C7-805329D7295C}"/>
              </a:ext>
            </a:extLst>
          </p:cNvPr>
          <p:cNvGraphicFramePr>
            <a:graphicFrameLocks noGrp="1"/>
          </p:cNvGraphicFramePr>
          <p:nvPr>
            <p:ph idx="1"/>
            <p:extLst>
              <p:ext uri="{D42A27DB-BD31-4B8C-83A1-F6EECF244321}">
                <p14:modId xmlns:p14="http://schemas.microsoft.com/office/powerpoint/2010/main" val="1547052945"/>
              </p:ext>
            </p:extLst>
          </p:nvPr>
        </p:nvGraphicFramePr>
        <p:xfrm>
          <a:off x="1535113" y="1392238"/>
          <a:ext cx="9520237" cy="43068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665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3DAE-52AC-4221-BEF1-996D2779E9C9}"/>
              </a:ext>
            </a:extLst>
          </p:cNvPr>
          <p:cNvSpPr>
            <a:spLocks noGrp="1"/>
          </p:cNvSpPr>
          <p:nvPr>
            <p:ph type="title"/>
          </p:nvPr>
        </p:nvSpPr>
        <p:spPr>
          <a:xfrm>
            <a:off x="1534696" y="520996"/>
            <a:ext cx="9520158" cy="595424"/>
          </a:xfrm>
        </p:spPr>
        <p:txBody>
          <a:bodyPr/>
          <a:lstStyle/>
          <a:p>
            <a:pPr algn="ctr"/>
            <a:r>
              <a:rPr lang="en-US" dirty="0"/>
              <a:t>Attraction to Religious Life…</a:t>
            </a:r>
          </a:p>
        </p:txBody>
      </p:sp>
      <p:graphicFrame>
        <p:nvGraphicFramePr>
          <p:cNvPr id="4" name="Content Placeholder 3">
            <a:extLst>
              <a:ext uri="{FF2B5EF4-FFF2-40B4-BE49-F238E27FC236}">
                <a16:creationId xmlns:a16="http://schemas.microsoft.com/office/drawing/2014/main" id="{1747FB8B-C662-46DC-97CB-62C7A9EB9457}"/>
              </a:ext>
            </a:extLst>
          </p:cNvPr>
          <p:cNvGraphicFramePr>
            <a:graphicFrameLocks noGrp="1"/>
          </p:cNvGraphicFramePr>
          <p:nvPr>
            <p:ph idx="1"/>
            <p:extLst>
              <p:ext uri="{D42A27DB-BD31-4B8C-83A1-F6EECF244321}">
                <p14:modId xmlns:p14="http://schemas.microsoft.com/office/powerpoint/2010/main" val="3171717109"/>
              </p:ext>
            </p:extLst>
          </p:nvPr>
        </p:nvGraphicFramePr>
        <p:xfrm>
          <a:off x="1535113" y="1636295"/>
          <a:ext cx="9520237" cy="38294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5582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19B3-65FA-49E7-8008-D7127A7436B3}"/>
              </a:ext>
            </a:extLst>
          </p:cNvPr>
          <p:cNvSpPr>
            <a:spLocks noGrp="1"/>
          </p:cNvSpPr>
          <p:nvPr>
            <p:ph type="title"/>
          </p:nvPr>
        </p:nvSpPr>
        <p:spPr>
          <a:xfrm>
            <a:off x="1534696" y="669852"/>
            <a:ext cx="9520158" cy="563526"/>
          </a:xfrm>
        </p:spPr>
        <p:txBody>
          <a:bodyPr/>
          <a:lstStyle/>
          <a:p>
            <a:pPr algn="ctr"/>
            <a:r>
              <a:rPr lang="en-US" dirty="0"/>
              <a:t>Attraction to Religious Life…</a:t>
            </a:r>
          </a:p>
        </p:txBody>
      </p:sp>
      <p:graphicFrame>
        <p:nvGraphicFramePr>
          <p:cNvPr id="4" name="Content Placeholder 3">
            <a:extLst>
              <a:ext uri="{FF2B5EF4-FFF2-40B4-BE49-F238E27FC236}">
                <a16:creationId xmlns:a16="http://schemas.microsoft.com/office/drawing/2014/main" id="{CC078F22-D504-4727-99E9-237E3A06C44C}"/>
              </a:ext>
            </a:extLst>
          </p:cNvPr>
          <p:cNvGraphicFramePr>
            <a:graphicFrameLocks noGrp="1"/>
          </p:cNvGraphicFramePr>
          <p:nvPr>
            <p:ph idx="1"/>
            <p:extLst>
              <p:ext uri="{D42A27DB-BD31-4B8C-83A1-F6EECF244321}">
                <p14:modId xmlns:p14="http://schemas.microsoft.com/office/powerpoint/2010/main" val="1390166931"/>
              </p:ext>
            </p:extLst>
          </p:nvPr>
        </p:nvGraphicFramePr>
        <p:xfrm>
          <a:off x="733927" y="1435396"/>
          <a:ext cx="10653543" cy="4412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5915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FB75-9B5E-4E72-B750-FDDF9D885166}"/>
              </a:ext>
            </a:extLst>
          </p:cNvPr>
          <p:cNvSpPr>
            <a:spLocks noGrp="1"/>
          </p:cNvSpPr>
          <p:nvPr>
            <p:ph type="title"/>
          </p:nvPr>
        </p:nvSpPr>
        <p:spPr>
          <a:xfrm>
            <a:off x="1534696" y="425302"/>
            <a:ext cx="9520158" cy="669851"/>
          </a:xfrm>
        </p:spPr>
        <p:txBody>
          <a:bodyPr>
            <a:normAutofit/>
          </a:bodyPr>
          <a:lstStyle/>
          <a:p>
            <a:pPr algn="ctr"/>
            <a:r>
              <a:rPr lang="en-US" dirty="0"/>
              <a:t>Contacts &amp; Encouragement</a:t>
            </a:r>
          </a:p>
        </p:txBody>
      </p:sp>
      <p:graphicFrame>
        <p:nvGraphicFramePr>
          <p:cNvPr id="4" name="Content Placeholder 3">
            <a:extLst>
              <a:ext uri="{FF2B5EF4-FFF2-40B4-BE49-F238E27FC236}">
                <a16:creationId xmlns:a16="http://schemas.microsoft.com/office/drawing/2014/main" id="{59136157-DE84-4416-939E-9C8A07BE4694}"/>
              </a:ext>
            </a:extLst>
          </p:cNvPr>
          <p:cNvGraphicFramePr>
            <a:graphicFrameLocks noGrp="1"/>
          </p:cNvGraphicFramePr>
          <p:nvPr>
            <p:ph idx="1"/>
            <p:extLst>
              <p:ext uri="{D42A27DB-BD31-4B8C-83A1-F6EECF244321}">
                <p14:modId xmlns:p14="http://schemas.microsoft.com/office/powerpoint/2010/main" val="1719025834"/>
              </p:ext>
            </p:extLst>
          </p:nvPr>
        </p:nvGraphicFramePr>
        <p:xfrm>
          <a:off x="1456661" y="1095154"/>
          <a:ext cx="9598690" cy="4774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3137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601B-E8E4-4E31-9CEB-49FE434EAAB6}"/>
              </a:ext>
            </a:extLst>
          </p:cNvPr>
          <p:cNvSpPr>
            <a:spLocks noGrp="1"/>
          </p:cNvSpPr>
          <p:nvPr>
            <p:ph type="title"/>
          </p:nvPr>
        </p:nvSpPr>
        <p:spPr>
          <a:xfrm>
            <a:off x="1534696" y="648586"/>
            <a:ext cx="9520158" cy="595423"/>
          </a:xfrm>
        </p:spPr>
        <p:txBody>
          <a:bodyPr/>
          <a:lstStyle/>
          <a:p>
            <a:pPr algn="ctr"/>
            <a:r>
              <a:rPr lang="en-US" dirty="0"/>
              <a:t>Contacts &amp; Encouragement…</a:t>
            </a:r>
          </a:p>
        </p:txBody>
      </p:sp>
      <p:graphicFrame>
        <p:nvGraphicFramePr>
          <p:cNvPr id="4" name="Content Placeholder 3">
            <a:extLst>
              <a:ext uri="{FF2B5EF4-FFF2-40B4-BE49-F238E27FC236}">
                <a16:creationId xmlns:a16="http://schemas.microsoft.com/office/drawing/2014/main" id="{B6B80D3A-3F0F-4740-ABE9-D00862B97A1A}"/>
              </a:ext>
            </a:extLst>
          </p:cNvPr>
          <p:cNvGraphicFramePr>
            <a:graphicFrameLocks noGrp="1"/>
          </p:cNvGraphicFramePr>
          <p:nvPr>
            <p:ph idx="1"/>
            <p:extLst>
              <p:ext uri="{D42A27DB-BD31-4B8C-83A1-F6EECF244321}">
                <p14:modId xmlns:p14="http://schemas.microsoft.com/office/powerpoint/2010/main" val="388749590"/>
              </p:ext>
            </p:extLst>
          </p:nvPr>
        </p:nvGraphicFramePr>
        <p:xfrm>
          <a:off x="1414131" y="1350336"/>
          <a:ext cx="9641220" cy="44337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3118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4BA3-3657-4E55-8A7F-0B99BEE681BB}"/>
              </a:ext>
            </a:extLst>
          </p:cNvPr>
          <p:cNvSpPr>
            <a:spLocks noGrp="1"/>
          </p:cNvSpPr>
          <p:nvPr>
            <p:ph type="title"/>
          </p:nvPr>
        </p:nvSpPr>
        <p:spPr>
          <a:xfrm>
            <a:off x="1534696" y="372141"/>
            <a:ext cx="9520158" cy="505870"/>
          </a:xfrm>
        </p:spPr>
        <p:txBody>
          <a:bodyPr>
            <a:normAutofit fontScale="90000"/>
          </a:bodyPr>
          <a:lstStyle/>
          <a:p>
            <a:pPr algn="ctr"/>
            <a:r>
              <a:rPr lang="en-US" dirty="0"/>
              <a:t>Contacts &amp; Encouragement…</a:t>
            </a:r>
          </a:p>
        </p:txBody>
      </p:sp>
      <p:graphicFrame>
        <p:nvGraphicFramePr>
          <p:cNvPr id="4" name="Content Placeholder 3">
            <a:extLst>
              <a:ext uri="{FF2B5EF4-FFF2-40B4-BE49-F238E27FC236}">
                <a16:creationId xmlns:a16="http://schemas.microsoft.com/office/drawing/2014/main" id="{3706C007-3B21-4AF8-A50F-8F37B673AE9E}"/>
              </a:ext>
            </a:extLst>
          </p:cNvPr>
          <p:cNvGraphicFramePr>
            <a:graphicFrameLocks noGrp="1"/>
          </p:cNvGraphicFramePr>
          <p:nvPr>
            <p:ph idx="1"/>
            <p:extLst>
              <p:ext uri="{D42A27DB-BD31-4B8C-83A1-F6EECF244321}">
                <p14:modId xmlns:p14="http://schemas.microsoft.com/office/powerpoint/2010/main" val="3920041594"/>
              </p:ext>
            </p:extLst>
          </p:nvPr>
        </p:nvGraphicFramePr>
        <p:xfrm>
          <a:off x="2225427" y="878011"/>
          <a:ext cx="8045622" cy="5232179"/>
        </p:xfrm>
        <a:graphic>
          <a:graphicData uri="http://schemas.openxmlformats.org/drawingml/2006/table">
            <a:tbl>
              <a:tblPr firstRow="1" firstCol="1" bandRow="1">
                <a:tableStyleId>{3B4B98B0-60AC-42C2-AFA5-B58CD77FA1E5}</a:tableStyleId>
              </a:tblPr>
              <a:tblGrid>
                <a:gridCol w="308737">
                  <a:extLst>
                    <a:ext uri="{9D8B030D-6E8A-4147-A177-3AD203B41FA5}">
                      <a16:colId xmlns:a16="http://schemas.microsoft.com/office/drawing/2014/main" val="3724714352"/>
                    </a:ext>
                  </a:extLst>
                </a:gridCol>
                <a:gridCol w="5434265">
                  <a:extLst>
                    <a:ext uri="{9D8B030D-6E8A-4147-A177-3AD203B41FA5}">
                      <a16:colId xmlns:a16="http://schemas.microsoft.com/office/drawing/2014/main" val="2149473315"/>
                    </a:ext>
                  </a:extLst>
                </a:gridCol>
                <a:gridCol w="928043">
                  <a:extLst>
                    <a:ext uri="{9D8B030D-6E8A-4147-A177-3AD203B41FA5}">
                      <a16:colId xmlns:a16="http://schemas.microsoft.com/office/drawing/2014/main" val="1492900346"/>
                    </a:ext>
                  </a:extLst>
                </a:gridCol>
                <a:gridCol w="949880">
                  <a:extLst>
                    <a:ext uri="{9D8B030D-6E8A-4147-A177-3AD203B41FA5}">
                      <a16:colId xmlns:a16="http://schemas.microsoft.com/office/drawing/2014/main" val="2576599184"/>
                    </a:ext>
                  </a:extLst>
                </a:gridCol>
                <a:gridCol w="424697">
                  <a:extLst>
                    <a:ext uri="{9D8B030D-6E8A-4147-A177-3AD203B41FA5}">
                      <a16:colId xmlns:a16="http://schemas.microsoft.com/office/drawing/2014/main" val="3086464486"/>
                    </a:ext>
                  </a:extLst>
                </a:gridCol>
              </a:tblGrid>
              <a:tr h="215182">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gridSpan="2">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h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3383823633"/>
                  </a:ext>
                </a:extLst>
              </a:tr>
              <a:tr h="416339">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gridSpan="3">
                  <a:txBody>
                    <a:bodyPr/>
                    <a:lstStyle/>
                    <a:p>
                      <a:pPr marL="0" marR="0" algn="ctr">
                        <a:spcBef>
                          <a:spcPts val="0"/>
                        </a:spcBef>
                        <a:spcAft>
                          <a:spcPts val="0"/>
                        </a:spcAft>
                      </a:pPr>
                      <a:r>
                        <a:rPr lang="en-US" sz="1800" b="1" dirty="0">
                          <a:effectLst/>
                        </a:rPr>
                        <a:t>How did you first become acquainted with your religious institute?</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1833053339"/>
                  </a:ext>
                </a:extLst>
              </a:tr>
              <a:tr h="215182">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gridSpan="3">
                  <a:txBody>
                    <a:bodyPr/>
                    <a:lstStyle/>
                    <a:p>
                      <a:pPr marL="0" marR="0" algn="ctr">
                        <a:spcBef>
                          <a:spcPts val="0"/>
                        </a:spcBef>
                        <a:spcAft>
                          <a:spcPts val="0"/>
                        </a:spcAft>
                      </a:pPr>
                      <a:r>
                        <a:rPr lang="en-US" sz="1200" dirty="0">
                          <a:effectLst/>
                        </a:rPr>
                        <a:t>Percentage checking each response*</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1588354924"/>
                  </a:ext>
                </a:extLst>
              </a:tr>
              <a:tr h="215182">
                <a:tc>
                  <a:txBody>
                    <a:bodyPr/>
                    <a:lstStyle/>
                    <a:p>
                      <a:pPr marL="0" marR="0" algn="ct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b="1">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tc>
                <a:extLst>
                  <a:ext uri="{0D108BD9-81ED-4DB2-BD59-A6C34878D82A}">
                    <a16:rowId xmlns:a16="http://schemas.microsoft.com/office/drawing/2014/main" val="2802808206"/>
                  </a:ext>
                </a:extLst>
              </a:tr>
              <a:tr h="274320">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the reputation or history of the institute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34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066978249"/>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In an institution where members served e.g. school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34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955650340"/>
                  </a:ext>
                </a:extLst>
              </a:tr>
              <a:tr h="274320">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your own search</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29</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448916524"/>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the recommendation of a friend or advisor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22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072145249"/>
                  </a:ext>
                </a:extLst>
              </a:tr>
              <a:tr h="274320">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a relative or a friend in the institute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16</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909761683"/>
                  </a:ext>
                </a:extLst>
              </a:tr>
              <a:tr h="274320">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web or social media promotional materials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13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3367543922"/>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working with a member of the institute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11</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27422412"/>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an event sponsored by the institute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10</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341263403"/>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a media story about the institute or member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  7</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812543158"/>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a vocation fair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  7</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546013205"/>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a vocation match or placement service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  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816735026"/>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Through print promotional materials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  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723247333"/>
                  </a:ext>
                </a:extLst>
              </a:tr>
              <a:tr h="274320">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 </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365533152"/>
                  </a:ext>
                </a:extLst>
              </a:tr>
              <a:tr h="274320">
                <a:tc>
                  <a:txBody>
                    <a:bodyPr/>
                    <a:lstStyle/>
                    <a:p>
                      <a:pPr marL="0" marR="0">
                        <a:spcBef>
                          <a:spcPts val="0"/>
                        </a:spcBef>
                        <a:spcAft>
                          <a:spcPts val="0"/>
                        </a:spcAft>
                      </a:pPr>
                      <a:r>
                        <a:rPr lang="en-US" sz="1600">
                          <a:effectLst/>
                          <a:highlight>
                            <a:srgbClr val="FFFF00"/>
                          </a:highligh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Other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b="1" dirty="0">
                          <a:effectLst/>
                        </a:rPr>
                        <a:t>  9</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highlight>
                            <a:srgbClr val="FFFF00"/>
                          </a:highligh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234438868"/>
                  </a:ext>
                </a:extLst>
              </a:tr>
              <a:tr h="0">
                <a:tc>
                  <a:txBody>
                    <a:bodyPr/>
                    <a:lstStyle/>
                    <a:p>
                      <a:pPr marL="0" marR="0">
                        <a:spcBef>
                          <a:spcPts val="0"/>
                        </a:spcBef>
                        <a:spcAft>
                          <a:spcPts val="0"/>
                        </a:spcAft>
                      </a:pPr>
                      <a:r>
                        <a:rPr lang="en-US" sz="1600">
                          <a:effectLst/>
                          <a:highlight>
                            <a:srgbClr val="FFFF00"/>
                          </a:highlight>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tc>
                  <a:txBody>
                    <a:bodyPr/>
                    <a:lstStyle/>
                    <a:p>
                      <a:pPr marL="0" marR="0">
                        <a:spcBef>
                          <a:spcPts val="0"/>
                        </a:spcBef>
                        <a:spcAft>
                          <a:spcPts val="0"/>
                        </a:spcAft>
                      </a:pPr>
                      <a:r>
                        <a:rPr lang="en-US" sz="1600" dirty="0">
                          <a:effectLst/>
                          <a:highlight>
                            <a:srgbClr val="FFFF00"/>
                          </a:highlight>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3901" marR="53901" marT="0" marB="0" anchor="b"/>
                </a:tc>
                <a:extLst>
                  <a:ext uri="{0D108BD9-81ED-4DB2-BD59-A6C34878D82A}">
                    <a16:rowId xmlns:a16="http://schemas.microsoft.com/office/drawing/2014/main" val="1729258288"/>
                  </a:ext>
                </a:extLst>
              </a:tr>
            </a:tbl>
          </a:graphicData>
        </a:graphic>
      </p:graphicFrame>
    </p:spTree>
    <p:extLst>
      <p:ext uri="{BB962C8B-B14F-4D97-AF65-F5344CB8AC3E}">
        <p14:creationId xmlns:p14="http://schemas.microsoft.com/office/powerpoint/2010/main" val="3751126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4B00-0B57-4C33-90B6-04A2EEF70B37}"/>
              </a:ext>
            </a:extLst>
          </p:cNvPr>
          <p:cNvSpPr>
            <a:spLocks noGrp="1"/>
          </p:cNvSpPr>
          <p:nvPr>
            <p:ph type="title"/>
          </p:nvPr>
        </p:nvSpPr>
        <p:spPr>
          <a:xfrm>
            <a:off x="1534696" y="457200"/>
            <a:ext cx="9520158" cy="712381"/>
          </a:xfrm>
        </p:spPr>
        <p:txBody>
          <a:bodyPr>
            <a:normAutofit/>
          </a:bodyPr>
          <a:lstStyle/>
          <a:p>
            <a:pPr algn="ctr"/>
            <a:r>
              <a:rPr lang="en-US" dirty="0"/>
              <a:t>Evaluating Their Experience</a:t>
            </a:r>
          </a:p>
        </p:txBody>
      </p:sp>
      <p:graphicFrame>
        <p:nvGraphicFramePr>
          <p:cNvPr id="4" name="Content Placeholder 3">
            <a:extLst>
              <a:ext uri="{FF2B5EF4-FFF2-40B4-BE49-F238E27FC236}">
                <a16:creationId xmlns:a16="http://schemas.microsoft.com/office/drawing/2014/main" id="{3440FA64-A814-4E01-BB88-F362B3197443}"/>
              </a:ext>
            </a:extLst>
          </p:cNvPr>
          <p:cNvGraphicFramePr>
            <a:graphicFrameLocks noGrp="1"/>
          </p:cNvGraphicFramePr>
          <p:nvPr>
            <p:ph idx="1"/>
            <p:extLst>
              <p:ext uri="{D42A27DB-BD31-4B8C-83A1-F6EECF244321}">
                <p14:modId xmlns:p14="http://schemas.microsoft.com/office/powerpoint/2010/main" val="936029148"/>
              </p:ext>
            </p:extLst>
          </p:nvPr>
        </p:nvGraphicFramePr>
        <p:xfrm>
          <a:off x="878305" y="1275346"/>
          <a:ext cx="10756232" cy="46257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30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056" y="382772"/>
            <a:ext cx="10898555" cy="570385"/>
          </a:xfrm>
        </p:spPr>
        <p:txBody>
          <a:bodyPr>
            <a:normAutofit/>
          </a:bodyPr>
          <a:lstStyle/>
          <a:p>
            <a:pPr algn="ctr"/>
            <a:r>
              <a:rPr lang="en-US" sz="2800" b="1" i="1" dirty="0">
                <a:latin typeface="Times New Roman" panose="02020603050405020304" pitchFamily="18" charset="0"/>
                <a:cs typeface="Times New Roman" panose="02020603050405020304" pitchFamily="18" charset="0"/>
              </a:rPr>
              <a:t>Vocational Considerations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431793349"/>
              </p:ext>
            </p:extLst>
          </p:nvPr>
        </p:nvGraphicFramePr>
        <p:xfrm>
          <a:off x="1988289" y="1111578"/>
          <a:ext cx="8080744" cy="46348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3339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6A9C-D9FB-412D-B0B8-9D016F977E86}"/>
              </a:ext>
            </a:extLst>
          </p:cNvPr>
          <p:cNvSpPr>
            <a:spLocks noGrp="1"/>
          </p:cNvSpPr>
          <p:nvPr>
            <p:ph type="title"/>
          </p:nvPr>
        </p:nvSpPr>
        <p:spPr/>
        <p:txBody>
          <a:bodyPr>
            <a:normAutofit/>
          </a:bodyPr>
          <a:lstStyle/>
          <a:p>
            <a:pPr algn="ctr"/>
            <a:r>
              <a:rPr lang="en-US" sz="4400" dirty="0"/>
              <a:t>What Can CMSM Help With?</a:t>
            </a:r>
          </a:p>
        </p:txBody>
      </p:sp>
      <p:pic>
        <p:nvPicPr>
          <p:cNvPr id="4" name="Content Placeholder 3">
            <a:extLst>
              <a:ext uri="{FF2B5EF4-FFF2-40B4-BE49-F238E27FC236}">
                <a16:creationId xmlns:a16="http://schemas.microsoft.com/office/drawing/2014/main" id="{D18D0D45-BBE6-4361-99A7-13FA5B8D2DD9}"/>
              </a:ext>
            </a:extLst>
          </p:cNvPr>
          <p:cNvPicPr>
            <a:picLocks noGrp="1" noChangeAspect="1"/>
          </p:cNvPicPr>
          <p:nvPr>
            <p:ph idx="1"/>
          </p:nvPr>
        </p:nvPicPr>
        <p:blipFill>
          <a:blip r:embed="rId2"/>
          <a:stretch>
            <a:fillRect/>
          </a:stretch>
        </p:blipFill>
        <p:spPr>
          <a:xfrm>
            <a:off x="4570412" y="2016125"/>
            <a:ext cx="3449638" cy="3449638"/>
          </a:xfrm>
          <a:prstGeom prst="rect">
            <a:avLst/>
          </a:prstGeom>
        </p:spPr>
      </p:pic>
    </p:spTree>
    <p:extLst>
      <p:ext uri="{BB962C8B-B14F-4D97-AF65-F5344CB8AC3E}">
        <p14:creationId xmlns:p14="http://schemas.microsoft.com/office/powerpoint/2010/main" val="1417297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DD8C11-4B8B-44AA-8D8C-7AABF451FD3C}"/>
              </a:ext>
            </a:extLst>
          </p:cNvPr>
          <p:cNvGraphicFramePr>
            <a:graphicFrameLocks noGrp="1"/>
          </p:cNvGraphicFramePr>
          <p:nvPr>
            <p:extLst>
              <p:ext uri="{D42A27DB-BD31-4B8C-83A1-F6EECF244321}">
                <p14:modId xmlns:p14="http://schemas.microsoft.com/office/powerpoint/2010/main" val="3862215279"/>
              </p:ext>
            </p:extLst>
          </p:nvPr>
        </p:nvGraphicFramePr>
        <p:xfrm>
          <a:off x="1456659" y="489097"/>
          <a:ext cx="9728791" cy="5715740"/>
        </p:xfrm>
        <a:graphic>
          <a:graphicData uri="http://schemas.openxmlformats.org/drawingml/2006/table">
            <a:tbl>
              <a:tblPr firstRow="1" firstCol="1" bandRow="1">
                <a:tableStyleId>{3B4B98B0-60AC-42C2-AFA5-B58CD77FA1E5}</a:tableStyleId>
              </a:tblPr>
              <a:tblGrid>
                <a:gridCol w="294968">
                  <a:extLst>
                    <a:ext uri="{9D8B030D-6E8A-4147-A177-3AD203B41FA5}">
                      <a16:colId xmlns:a16="http://schemas.microsoft.com/office/drawing/2014/main" val="118771211"/>
                    </a:ext>
                  </a:extLst>
                </a:gridCol>
                <a:gridCol w="6252226">
                  <a:extLst>
                    <a:ext uri="{9D8B030D-6E8A-4147-A177-3AD203B41FA5}">
                      <a16:colId xmlns:a16="http://schemas.microsoft.com/office/drawing/2014/main" val="732522209"/>
                    </a:ext>
                  </a:extLst>
                </a:gridCol>
                <a:gridCol w="1815368">
                  <a:extLst>
                    <a:ext uri="{9D8B030D-6E8A-4147-A177-3AD203B41FA5}">
                      <a16:colId xmlns:a16="http://schemas.microsoft.com/office/drawing/2014/main" val="754551032"/>
                    </a:ext>
                  </a:extLst>
                </a:gridCol>
                <a:gridCol w="1071261">
                  <a:extLst>
                    <a:ext uri="{9D8B030D-6E8A-4147-A177-3AD203B41FA5}">
                      <a16:colId xmlns:a16="http://schemas.microsoft.com/office/drawing/2014/main" val="2836643333"/>
                    </a:ext>
                  </a:extLst>
                </a:gridCol>
                <a:gridCol w="294968">
                  <a:extLst>
                    <a:ext uri="{9D8B030D-6E8A-4147-A177-3AD203B41FA5}">
                      <a16:colId xmlns:a16="http://schemas.microsoft.com/office/drawing/2014/main" val="3501074294"/>
                    </a:ext>
                  </a:extLst>
                </a:gridCol>
              </a:tblGrid>
              <a:tr h="318244">
                <a:tc gridSpan="5">
                  <a:txBody>
                    <a:bodyPr/>
                    <a:lstStyle/>
                    <a:p>
                      <a:pPr marL="0" marR="0" algn="ctr">
                        <a:lnSpc>
                          <a:spcPct val="115000"/>
                        </a:lnSpc>
                        <a:spcBef>
                          <a:spcPts val="0"/>
                        </a:spcBef>
                        <a:spcAft>
                          <a:spcPts val="0"/>
                        </a:spcAft>
                      </a:pPr>
                      <a:r>
                        <a:rPr lang="en-US" sz="1800" b="1" dirty="0">
                          <a:effectLst/>
                        </a:rPr>
                        <a:t>How helpful would it be if CMSM provided resources in these areas?</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3191734"/>
                  </a:ext>
                </a:extLst>
              </a:tr>
              <a:tr h="247561">
                <a:tc gridSpan="5">
                  <a:txBody>
                    <a:bodyPr/>
                    <a:lstStyle/>
                    <a:p>
                      <a:pPr marL="0" marR="0" algn="ctr">
                        <a:lnSpc>
                          <a:spcPct val="115000"/>
                        </a:lnSpc>
                        <a:spcBef>
                          <a:spcPts val="0"/>
                        </a:spcBef>
                        <a:spcAft>
                          <a:spcPts val="0"/>
                        </a:spcAft>
                      </a:pPr>
                      <a:r>
                        <a:rPr lang="en-US" sz="1400" dirty="0">
                          <a:solidFill>
                            <a:srgbClr val="000000"/>
                          </a:solidFill>
                          <a:effectLst/>
                        </a:rPr>
                        <a:t>Percentage responding</a:t>
                      </a:r>
                      <a:endParaRPr lang="en-US" sz="1400" dirty="0">
                        <a:effectLst/>
                        <a:latin typeface="Times New Roman" panose="02020603050405020304" pitchFamily="18" charset="0"/>
                        <a:ea typeface="Calibri" panose="020F0502020204030204" pitchFamily="34" charset="0"/>
                      </a:endParaRPr>
                    </a:p>
                  </a:txBody>
                  <a:tcPr marL="45800" marR="45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8122389"/>
                  </a:ext>
                </a:extLst>
              </a:tr>
              <a:tr h="1010160">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78105">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45800" marR="45800" marT="0" marB="0"/>
                </a:tc>
                <a:tc>
                  <a:txBody>
                    <a:bodyPr/>
                    <a:lstStyle/>
                    <a:p>
                      <a:pPr marL="0" marR="0" algn="ctr">
                        <a:lnSpc>
                          <a:spcPct val="115000"/>
                        </a:lnSpc>
                        <a:spcBef>
                          <a:spcPts val="0"/>
                        </a:spcBef>
                        <a:spcAft>
                          <a:spcPts val="0"/>
                        </a:spcAft>
                      </a:pPr>
                      <a:r>
                        <a:rPr lang="en-US" sz="1800" b="1">
                          <a:effectLst/>
                        </a:rPr>
                        <a:t>“Somewhat” or “Very” Helpful</a:t>
                      </a:r>
                      <a:endParaRPr lang="en-US" sz="1800">
                        <a:effectLst/>
                      </a:endParaRPr>
                    </a:p>
                    <a:p>
                      <a:pPr marL="0" marR="0" algn="ctr">
                        <a:lnSpc>
                          <a:spcPct val="115000"/>
                        </a:lnSpc>
                        <a:spcBef>
                          <a:spcPts val="0"/>
                        </a:spcBef>
                        <a:spcAft>
                          <a:spcPts val="0"/>
                        </a:spcAft>
                      </a:pPr>
                      <a:r>
                        <a:rPr lang="en-US" sz="1800" b="1">
                          <a:effectLst/>
                        </a:rPr>
                        <a:t>Combined</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b="1">
                          <a:effectLst/>
                        </a:rPr>
                        <a:t>“Very”</a:t>
                      </a:r>
                      <a:endParaRPr lang="en-US" sz="1800">
                        <a:effectLst/>
                      </a:endParaRPr>
                    </a:p>
                    <a:p>
                      <a:pPr marL="0" marR="0" algn="ctr">
                        <a:lnSpc>
                          <a:spcPct val="115000"/>
                        </a:lnSpc>
                        <a:spcBef>
                          <a:spcPts val="0"/>
                        </a:spcBef>
                        <a:spcAft>
                          <a:spcPts val="0"/>
                        </a:spcAft>
                      </a:pPr>
                      <a:r>
                        <a:rPr lang="en-US" sz="1800" b="1">
                          <a:effectLst/>
                        </a:rPr>
                        <a:t>Helpful</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3891570561"/>
                  </a:ext>
                </a:extLst>
              </a:tr>
              <a:tr h="664201">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Formation programs for young religious to prepare them for future leadership roles</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83%</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42%</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352188817"/>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Ongoing formation resources</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83%</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40%</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194152110"/>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Resources on leadership formation</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80%</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44%</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1347162767"/>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Resources about safeguarding formation</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76%</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32%</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430717055"/>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dirty="0">
                          <a:effectLst/>
                        </a:rPr>
                        <a:t>Formation and studies resources for members</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73%</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31%</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299306467"/>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Vocation effort resources</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72%</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39%</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3326541800"/>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dirty="0">
                          <a:effectLst/>
                        </a:rPr>
                        <a:t>Resources on interculturality for your men in formation</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58%</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27%</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426353391"/>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dirty="0">
                          <a:effectLst/>
                        </a:rPr>
                        <a:t>Resources on interculturality for your fully professed members</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dirty="0">
                          <a:effectLst/>
                        </a:rPr>
                        <a:t>54%</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dirty="0">
                          <a:effectLst/>
                        </a:rPr>
                        <a:t>33%</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120155830"/>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Resources on interculturality for your leadership team</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51%</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dirty="0">
                          <a:effectLst/>
                        </a:rPr>
                        <a:t>28%</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3327083978"/>
                  </a:ext>
                </a:extLst>
              </a:tr>
              <a:tr h="318244">
                <a:tc>
                  <a:txBody>
                    <a:bodyPr/>
                    <a:lstStyle/>
                    <a:p>
                      <a:pPr marL="0" marR="0">
                        <a:lnSpc>
                          <a:spcPct val="115000"/>
                        </a:lnSpc>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45800" marR="45800" marT="0" marB="0"/>
                </a:tc>
                <a:tc>
                  <a:txBody>
                    <a:bodyPr/>
                    <a:lstStyle/>
                    <a:p>
                      <a:pPr marL="78105" marR="0" indent="-87630">
                        <a:lnSpc>
                          <a:spcPct val="115000"/>
                        </a:lnSpc>
                        <a:spcBef>
                          <a:spcPts val="0"/>
                        </a:spcBef>
                        <a:spcAft>
                          <a:spcPts val="0"/>
                        </a:spcAft>
                      </a:pPr>
                      <a:r>
                        <a:rPr lang="en-US" sz="1800">
                          <a:effectLst/>
                        </a:rPr>
                        <a:t>Formations and studies resources for lay partners</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a:effectLst/>
                        </a:rPr>
                        <a:t>49%</a:t>
                      </a:r>
                      <a:endParaRPr lang="en-US" sz="180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gn="ctr">
                        <a:lnSpc>
                          <a:spcPct val="115000"/>
                        </a:lnSpc>
                        <a:spcBef>
                          <a:spcPts val="0"/>
                        </a:spcBef>
                        <a:spcAft>
                          <a:spcPts val="0"/>
                        </a:spcAft>
                      </a:pPr>
                      <a:r>
                        <a:rPr lang="en-US" sz="1800" dirty="0">
                          <a:effectLst/>
                        </a:rPr>
                        <a:t>14%</a:t>
                      </a:r>
                      <a:endParaRPr lang="en-US" sz="1800" dirty="0">
                        <a:effectLst/>
                        <a:latin typeface="Times New Roman" panose="02020603050405020304" pitchFamily="18" charset="0"/>
                        <a:ea typeface="Calibri" panose="020F0502020204030204" pitchFamily="34" charset="0"/>
                      </a:endParaRPr>
                    </a:p>
                  </a:txBody>
                  <a:tcPr marL="45800" marR="45800" marT="0" marB="0" anchor="b"/>
                </a:tc>
                <a:tc>
                  <a:txBody>
                    <a:bodyPr/>
                    <a:lstStyle/>
                    <a:p>
                      <a:pPr marL="0" marR="0">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45800" marR="45800" marT="0" marB="0"/>
                </a:tc>
                <a:extLst>
                  <a:ext uri="{0D108BD9-81ED-4DB2-BD59-A6C34878D82A}">
                    <a16:rowId xmlns:a16="http://schemas.microsoft.com/office/drawing/2014/main" val="2387008137"/>
                  </a:ext>
                </a:extLst>
              </a:tr>
              <a:tr h="318244">
                <a:tc gridSpan="5">
                  <a:txBody>
                    <a:bodyPr/>
                    <a:lstStyle/>
                    <a:p>
                      <a:pPr marL="0" marR="0">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45800" marR="45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5967853"/>
                  </a:ext>
                </a:extLst>
              </a:tr>
            </a:tbl>
          </a:graphicData>
        </a:graphic>
      </p:graphicFrame>
    </p:spTree>
    <p:extLst>
      <p:ext uri="{BB962C8B-B14F-4D97-AF65-F5344CB8AC3E}">
        <p14:creationId xmlns:p14="http://schemas.microsoft.com/office/powerpoint/2010/main" val="248605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45E8B1-2ADC-4063-93BF-D9D371DB14C6}"/>
              </a:ext>
            </a:extLst>
          </p:cNvPr>
          <p:cNvGraphicFramePr/>
          <p:nvPr>
            <p:extLst>
              <p:ext uri="{D42A27DB-BD31-4B8C-83A1-F6EECF244321}">
                <p14:modId xmlns:p14="http://schemas.microsoft.com/office/powerpoint/2010/main" val="4007487015"/>
              </p:ext>
            </p:extLst>
          </p:nvPr>
        </p:nvGraphicFramePr>
        <p:xfrm>
          <a:off x="1573619" y="754912"/>
          <a:ext cx="9271589" cy="4880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6248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B0C2-365A-4762-892F-7A5F77FA0148}"/>
              </a:ext>
            </a:extLst>
          </p:cNvPr>
          <p:cNvSpPr>
            <a:spLocks noGrp="1"/>
          </p:cNvSpPr>
          <p:nvPr>
            <p:ph type="title"/>
          </p:nvPr>
        </p:nvSpPr>
        <p:spPr>
          <a:xfrm>
            <a:off x="1534696" y="804519"/>
            <a:ext cx="9520158" cy="673407"/>
          </a:xfrm>
        </p:spPr>
        <p:txBody>
          <a:bodyPr>
            <a:normAutofit/>
          </a:bodyPr>
          <a:lstStyle/>
          <a:p>
            <a:r>
              <a:rPr lang="en-US" sz="3600" dirty="0"/>
              <a:t>Final Thoughts - Context Matters…</a:t>
            </a:r>
          </a:p>
        </p:txBody>
      </p:sp>
      <p:sp>
        <p:nvSpPr>
          <p:cNvPr id="3" name="Content Placeholder 2">
            <a:extLst>
              <a:ext uri="{FF2B5EF4-FFF2-40B4-BE49-F238E27FC236}">
                <a16:creationId xmlns:a16="http://schemas.microsoft.com/office/drawing/2014/main" id="{661A86DB-B304-4BBD-8906-D9EFE6408580}"/>
              </a:ext>
            </a:extLst>
          </p:cNvPr>
          <p:cNvSpPr>
            <a:spLocks noGrp="1"/>
          </p:cNvSpPr>
          <p:nvPr>
            <p:ph idx="1"/>
          </p:nvPr>
        </p:nvSpPr>
        <p:spPr>
          <a:xfrm>
            <a:off x="1534696" y="1477926"/>
            <a:ext cx="9520158" cy="4199860"/>
          </a:xfrm>
        </p:spPr>
        <p:txBody>
          <a:bodyPr>
            <a:normAutofit/>
          </a:bodyPr>
          <a:lstStyle/>
          <a:p>
            <a:endParaRPr lang="en-US" dirty="0"/>
          </a:p>
          <a:p>
            <a:r>
              <a:rPr lang="en-US" dirty="0"/>
              <a:t>Most CMSM Institutes are 50 or fewer men</a:t>
            </a:r>
          </a:p>
          <a:p>
            <a:r>
              <a:rPr lang="en-US" dirty="0"/>
              <a:t>Six in ten male religious are over age 63</a:t>
            </a:r>
          </a:p>
          <a:p>
            <a:r>
              <a:rPr lang="en-US" dirty="0"/>
              <a:t>One-quarter of Institutes have no one in formation, one-half have 1 to 5</a:t>
            </a:r>
          </a:p>
        </p:txBody>
      </p:sp>
    </p:spTree>
    <p:extLst>
      <p:ext uri="{BB962C8B-B14F-4D97-AF65-F5344CB8AC3E}">
        <p14:creationId xmlns:p14="http://schemas.microsoft.com/office/powerpoint/2010/main" val="2665510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F13B9D-0F36-4FCB-8FC3-717A794A8C02}"/>
              </a:ext>
            </a:extLst>
          </p:cNvPr>
          <p:cNvPicPr>
            <a:picLocks noChangeAspect="1"/>
          </p:cNvPicPr>
          <p:nvPr/>
        </p:nvPicPr>
        <p:blipFill>
          <a:blip r:embed="rId3"/>
          <a:stretch>
            <a:fillRect/>
          </a:stretch>
        </p:blipFill>
        <p:spPr>
          <a:xfrm>
            <a:off x="3838794" y="0"/>
            <a:ext cx="4514411" cy="6060558"/>
          </a:xfrm>
          <a:prstGeom prst="rect">
            <a:avLst/>
          </a:prstGeom>
        </p:spPr>
      </p:pic>
      <p:pic>
        <p:nvPicPr>
          <p:cNvPr id="7" name="Picture 6">
            <a:extLst>
              <a:ext uri="{FF2B5EF4-FFF2-40B4-BE49-F238E27FC236}">
                <a16:creationId xmlns:a16="http://schemas.microsoft.com/office/drawing/2014/main" id="{11DF2897-B2B4-4924-B1CB-3BB1018710A7}"/>
              </a:ext>
            </a:extLst>
          </p:cNvPr>
          <p:cNvPicPr>
            <a:picLocks noChangeAspect="1"/>
          </p:cNvPicPr>
          <p:nvPr/>
        </p:nvPicPr>
        <p:blipFill>
          <a:blip r:embed="rId4"/>
          <a:stretch>
            <a:fillRect/>
          </a:stretch>
        </p:blipFill>
        <p:spPr>
          <a:xfrm>
            <a:off x="4444409" y="1967024"/>
            <a:ext cx="3317358" cy="1286539"/>
          </a:xfrm>
          <a:prstGeom prst="rect">
            <a:avLst/>
          </a:prstGeom>
        </p:spPr>
      </p:pic>
      <p:sp>
        <p:nvSpPr>
          <p:cNvPr id="8" name="TextBox 7">
            <a:extLst>
              <a:ext uri="{FF2B5EF4-FFF2-40B4-BE49-F238E27FC236}">
                <a16:creationId xmlns:a16="http://schemas.microsoft.com/office/drawing/2014/main" id="{193FAFFC-9519-4FBA-9018-28ED8165DE75}"/>
              </a:ext>
            </a:extLst>
          </p:cNvPr>
          <p:cNvSpPr txBox="1"/>
          <p:nvPr/>
        </p:nvSpPr>
        <p:spPr>
          <a:xfrm>
            <a:off x="8750595" y="4242391"/>
            <a:ext cx="3072810" cy="646331"/>
          </a:xfrm>
          <a:prstGeom prst="rect">
            <a:avLst/>
          </a:prstGeom>
          <a:noFill/>
        </p:spPr>
        <p:txBody>
          <a:bodyPr wrap="square" rtlCol="0">
            <a:spAutoFit/>
          </a:bodyPr>
          <a:lstStyle/>
          <a:p>
            <a:r>
              <a:rPr lang="en-US" dirty="0"/>
              <a:t>Oxford University Press</a:t>
            </a:r>
          </a:p>
          <a:p>
            <a:r>
              <a:rPr lang="en-US" dirty="0"/>
              <a:t>2018</a:t>
            </a:r>
          </a:p>
        </p:txBody>
      </p:sp>
      <p:pic>
        <p:nvPicPr>
          <p:cNvPr id="5" name="Picture 4">
            <a:extLst>
              <a:ext uri="{FF2B5EF4-FFF2-40B4-BE49-F238E27FC236}">
                <a16:creationId xmlns:a16="http://schemas.microsoft.com/office/drawing/2014/main" id="{A7D03A72-66D7-4591-B26B-27612FB95D1D}"/>
              </a:ext>
            </a:extLst>
          </p:cNvPr>
          <p:cNvPicPr>
            <a:picLocks noChangeAspect="1"/>
          </p:cNvPicPr>
          <p:nvPr/>
        </p:nvPicPr>
        <p:blipFill>
          <a:blip r:embed="rId5"/>
          <a:stretch>
            <a:fillRect/>
          </a:stretch>
        </p:blipFill>
        <p:spPr>
          <a:xfrm>
            <a:off x="464288" y="2441815"/>
            <a:ext cx="1840308" cy="1974369"/>
          </a:xfrm>
          <a:prstGeom prst="rect">
            <a:avLst/>
          </a:prstGeom>
        </p:spPr>
      </p:pic>
    </p:spTree>
    <p:extLst>
      <p:ext uri="{BB962C8B-B14F-4D97-AF65-F5344CB8AC3E}">
        <p14:creationId xmlns:p14="http://schemas.microsoft.com/office/powerpoint/2010/main" val="359141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05" y="361507"/>
            <a:ext cx="10654007" cy="584643"/>
          </a:xfrm>
        </p:spPr>
        <p:txBody>
          <a:bodyPr>
            <a:normAutofit/>
          </a:bodyPr>
          <a:lstStyle/>
          <a:p>
            <a:pPr algn="ctr"/>
            <a:r>
              <a:rPr lang="en-US" sz="2800" b="1" i="1" dirty="0">
                <a:latin typeface="Times New Roman" panose="02020603050405020304" pitchFamily="18" charset="0"/>
                <a:cs typeface="Times New Roman" panose="02020603050405020304" pitchFamily="18" charset="0"/>
              </a:rPr>
              <a:t>The Seriousness of the Consideration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2931473"/>
              </p:ext>
            </p:extLst>
          </p:nvPr>
        </p:nvGraphicFramePr>
        <p:xfrm>
          <a:off x="1790700" y="1270000"/>
          <a:ext cx="9713913" cy="4641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913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005" y="430033"/>
            <a:ext cx="7944145" cy="5500867"/>
          </a:xfrm>
          <a:prstGeom prst="rect">
            <a:avLst/>
          </a:prstGeom>
        </p:spPr>
      </p:pic>
      <p:sp>
        <p:nvSpPr>
          <p:cNvPr id="3" name="TextBox 2"/>
          <p:cNvSpPr txBox="1"/>
          <p:nvPr/>
        </p:nvSpPr>
        <p:spPr>
          <a:xfrm>
            <a:off x="1906814" y="6248401"/>
            <a:ext cx="7791450" cy="246221"/>
          </a:xfrm>
          <a:prstGeom prst="rect">
            <a:avLst/>
          </a:prstGeom>
          <a:noFill/>
        </p:spPr>
        <p:txBody>
          <a:bodyPr wrap="square" rtlCol="0">
            <a:spAutoFit/>
          </a:bodyPr>
          <a:lstStyle/>
          <a:p>
            <a:r>
              <a:rPr lang="en-US" sz="1000" dirty="0">
                <a:latin typeface="Times New Roman" pitchFamily="18" charset="0"/>
              </a:rPr>
              <a:t>Source:  </a:t>
            </a:r>
            <a:r>
              <a:rPr lang="en-US" sz="1000" i="1" dirty="0">
                <a:latin typeface="Times New Roman" pitchFamily="18" charset="0"/>
              </a:rPr>
              <a:t>Consideration of Priesthood and Religious Life Among Never-Married U.S. Catholics, 2012</a:t>
            </a:r>
            <a:r>
              <a:rPr lang="en-US" sz="1000" dirty="0">
                <a:latin typeface="Times New Roman" pitchFamily="18" charset="0"/>
              </a:rPr>
              <a:t>.</a:t>
            </a:r>
          </a:p>
        </p:txBody>
      </p:sp>
      <p:sp>
        <p:nvSpPr>
          <p:cNvPr id="5" name="TextBox 4"/>
          <p:cNvSpPr txBox="1"/>
          <p:nvPr/>
        </p:nvSpPr>
        <p:spPr>
          <a:xfrm>
            <a:off x="7162800" y="1"/>
            <a:ext cx="3124200" cy="246221"/>
          </a:xfrm>
          <a:prstGeom prst="rect">
            <a:avLst/>
          </a:prstGeom>
          <a:noFill/>
        </p:spPr>
        <p:txBody>
          <a:bodyPr wrap="square" rtlCol="0">
            <a:spAutoFit/>
          </a:bodyPr>
          <a:lstStyle/>
          <a:p>
            <a:r>
              <a:rPr lang="en-US" sz="1000" dirty="0"/>
              <a:t>© 2013, CARA at Georgetown University</a:t>
            </a:r>
          </a:p>
        </p:txBody>
      </p:sp>
    </p:spTree>
    <p:extLst>
      <p:ext uri="{BB962C8B-B14F-4D97-AF65-F5344CB8AC3E}">
        <p14:creationId xmlns:p14="http://schemas.microsoft.com/office/powerpoint/2010/main" val="375860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1" y="685800"/>
            <a:ext cx="8263581" cy="528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00250" y="6400801"/>
            <a:ext cx="7791450" cy="246221"/>
          </a:xfrm>
          <a:prstGeom prst="rect">
            <a:avLst/>
          </a:prstGeom>
          <a:noFill/>
        </p:spPr>
        <p:txBody>
          <a:bodyPr wrap="square" rtlCol="0">
            <a:spAutoFit/>
          </a:bodyPr>
          <a:lstStyle/>
          <a:p>
            <a:r>
              <a:rPr lang="en-US" sz="1000" dirty="0">
                <a:latin typeface="Times New Roman" pitchFamily="18" charset="0"/>
              </a:rPr>
              <a:t>Source:  </a:t>
            </a:r>
            <a:r>
              <a:rPr lang="en-US" sz="1000" i="1" dirty="0">
                <a:latin typeface="Times New Roman" pitchFamily="18" charset="0"/>
              </a:rPr>
              <a:t>Consideration of Priesthood and Religious Life Among Never-Married U.S. Catholics, 2012</a:t>
            </a:r>
            <a:r>
              <a:rPr lang="en-US" sz="1000" dirty="0">
                <a:latin typeface="Times New Roman" pitchFamily="18" charset="0"/>
              </a:rPr>
              <a:t>.</a:t>
            </a:r>
          </a:p>
        </p:txBody>
      </p:sp>
      <p:sp>
        <p:nvSpPr>
          <p:cNvPr id="5" name="TextBox 4"/>
          <p:cNvSpPr txBox="1"/>
          <p:nvPr/>
        </p:nvSpPr>
        <p:spPr>
          <a:xfrm>
            <a:off x="7315200" y="1"/>
            <a:ext cx="2971800" cy="246221"/>
          </a:xfrm>
          <a:prstGeom prst="rect">
            <a:avLst/>
          </a:prstGeom>
          <a:noFill/>
        </p:spPr>
        <p:txBody>
          <a:bodyPr wrap="square" rtlCol="0">
            <a:spAutoFit/>
          </a:bodyPr>
          <a:lstStyle/>
          <a:p>
            <a:r>
              <a:rPr lang="en-US" sz="1000" dirty="0"/>
              <a:t>© 2013, CARA at Georgetown University</a:t>
            </a:r>
          </a:p>
        </p:txBody>
      </p:sp>
    </p:spTree>
    <p:extLst>
      <p:ext uri="{BB962C8B-B14F-4D97-AF65-F5344CB8AC3E}">
        <p14:creationId xmlns:p14="http://schemas.microsoft.com/office/powerpoint/2010/main" val="39565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07" y="624110"/>
            <a:ext cx="10685905" cy="545471"/>
          </a:xfrm>
        </p:spPr>
        <p:txBody>
          <a:bodyPr>
            <a:normAutofit/>
          </a:bodyPr>
          <a:lstStyle/>
          <a:p>
            <a:pPr algn="ctr"/>
            <a:r>
              <a:rPr lang="en-US" sz="2800" b="1" i="1" dirty="0">
                <a:latin typeface="Times New Roman" panose="02020603050405020304" pitchFamily="18" charset="0"/>
                <a:cs typeface="Times New Roman" panose="02020603050405020304" pitchFamily="18" charset="0"/>
              </a:rPr>
              <a:t>When in Your Life did You First Consider a Religious Vocation?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12016920"/>
              </p:ext>
            </p:extLst>
          </p:nvPr>
        </p:nvGraphicFramePr>
        <p:xfrm>
          <a:off x="1424763" y="1169582"/>
          <a:ext cx="10079850" cy="49016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59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439488"/>
            <a:ext cx="8223504" cy="5410200"/>
          </a:xfrm>
          <a:prstGeom prst="rect">
            <a:avLst/>
          </a:prstGeom>
        </p:spPr>
      </p:pic>
      <p:sp>
        <p:nvSpPr>
          <p:cNvPr id="5" name="TextBox 4"/>
          <p:cNvSpPr txBox="1"/>
          <p:nvPr/>
        </p:nvSpPr>
        <p:spPr>
          <a:xfrm>
            <a:off x="1752600" y="6347754"/>
            <a:ext cx="7791450" cy="246221"/>
          </a:xfrm>
          <a:prstGeom prst="rect">
            <a:avLst/>
          </a:prstGeom>
          <a:noFill/>
        </p:spPr>
        <p:txBody>
          <a:bodyPr wrap="square" rtlCol="0">
            <a:spAutoFit/>
          </a:bodyPr>
          <a:lstStyle/>
          <a:p>
            <a:r>
              <a:rPr lang="en-US" sz="1000" dirty="0">
                <a:latin typeface="Times New Roman" pitchFamily="18" charset="0"/>
              </a:rPr>
              <a:t>Source:  </a:t>
            </a:r>
            <a:r>
              <a:rPr lang="en-US" sz="1000" i="1" dirty="0">
                <a:latin typeface="Times New Roman" pitchFamily="18" charset="0"/>
              </a:rPr>
              <a:t>Sacraments Today: Belief and Practice among U.S. Catholics, 2008.</a:t>
            </a:r>
          </a:p>
        </p:txBody>
      </p:sp>
      <p:sp>
        <p:nvSpPr>
          <p:cNvPr id="6" name="TextBox 5"/>
          <p:cNvSpPr txBox="1"/>
          <p:nvPr/>
        </p:nvSpPr>
        <p:spPr>
          <a:xfrm>
            <a:off x="7239000" y="1"/>
            <a:ext cx="2895600" cy="246221"/>
          </a:xfrm>
          <a:prstGeom prst="rect">
            <a:avLst/>
          </a:prstGeom>
          <a:noFill/>
        </p:spPr>
        <p:txBody>
          <a:bodyPr wrap="square" rtlCol="0">
            <a:spAutoFit/>
          </a:bodyPr>
          <a:lstStyle/>
          <a:p>
            <a:r>
              <a:rPr lang="en-US" sz="1000" dirty="0"/>
              <a:t>© 2013, CARA at Georgetown University</a:t>
            </a:r>
          </a:p>
        </p:txBody>
      </p:sp>
    </p:spTree>
    <p:extLst>
      <p:ext uri="{BB962C8B-B14F-4D97-AF65-F5344CB8AC3E}">
        <p14:creationId xmlns:p14="http://schemas.microsoft.com/office/powerpoint/2010/main" val="401392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7" y="433281"/>
            <a:ext cx="10817226" cy="1257296"/>
          </a:xfrm>
        </p:spPr>
        <p:txBody>
          <a:bodyPr>
            <a:normAutofit fontScale="90000"/>
          </a:bodyPr>
          <a:lstStyle/>
          <a:p>
            <a:pPr algn="ctr"/>
            <a:r>
              <a:rPr lang="en-US" i="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Influence of College Personnel and Friends on Vocational Discernment</a:t>
            </a:r>
            <a:br>
              <a:rPr lang="en-US" dirty="0">
                <a:latin typeface="Times New Roman" panose="02020603050405020304" pitchFamily="18" charset="0"/>
                <a:ea typeface="Calibri" panose="020F0502020204030204"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5926359"/>
              </p:ext>
            </p:extLst>
          </p:nvPr>
        </p:nvGraphicFramePr>
        <p:xfrm>
          <a:off x="1549400" y="1307805"/>
          <a:ext cx="9955213" cy="4629234"/>
        </p:xfrm>
        <a:graphic>
          <a:graphicData uri="http://schemas.openxmlformats.org/drawingml/2006/table">
            <a:tbl>
              <a:tblPr firstRow="1" firstCol="1" bandRow="1">
                <a:tableStyleId>{3B4B98B0-60AC-42C2-AFA5-B58CD77FA1E5}</a:tableStyleId>
              </a:tblPr>
              <a:tblGrid>
                <a:gridCol w="6606641">
                  <a:extLst>
                    <a:ext uri="{9D8B030D-6E8A-4147-A177-3AD203B41FA5}">
                      <a16:colId xmlns:a16="http://schemas.microsoft.com/office/drawing/2014/main" val="20000"/>
                    </a:ext>
                  </a:extLst>
                </a:gridCol>
                <a:gridCol w="766605">
                  <a:extLst>
                    <a:ext uri="{9D8B030D-6E8A-4147-A177-3AD203B41FA5}">
                      <a16:colId xmlns:a16="http://schemas.microsoft.com/office/drawing/2014/main" val="20001"/>
                    </a:ext>
                  </a:extLst>
                </a:gridCol>
                <a:gridCol w="1428866">
                  <a:extLst>
                    <a:ext uri="{9D8B030D-6E8A-4147-A177-3AD203B41FA5}">
                      <a16:colId xmlns:a16="http://schemas.microsoft.com/office/drawing/2014/main" val="20002"/>
                    </a:ext>
                  </a:extLst>
                </a:gridCol>
                <a:gridCol w="1153101">
                  <a:extLst>
                    <a:ext uri="{9D8B030D-6E8A-4147-A177-3AD203B41FA5}">
                      <a16:colId xmlns:a16="http://schemas.microsoft.com/office/drawing/2014/main" val="20003"/>
                    </a:ext>
                  </a:extLst>
                </a:gridCol>
              </a:tblGrid>
              <a:tr h="528295">
                <a:tc>
                  <a:txBody>
                    <a:bodyPr/>
                    <a:lstStyle/>
                    <a:p>
                      <a:pPr marL="0" marR="0">
                        <a:spcBef>
                          <a:spcPts val="0"/>
                        </a:spcBef>
                        <a:spcAft>
                          <a:spcPts val="0"/>
                        </a:spcAft>
                      </a:pPr>
                      <a:r>
                        <a:rPr lang="en-US" sz="1600" b="1" kern="1200" dirty="0">
                          <a:effectLst/>
                        </a:rPr>
                        <a:t> </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spcBef>
                          <a:spcPts val="0"/>
                        </a:spcBef>
                        <a:spcAft>
                          <a:spcPts val="0"/>
                        </a:spcAft>
                      </a:pPr>
                      <a:r>
                        <a:rPr lang="en-US" sz="1600" b="1" kern="1200">
                          <a:effectLst/>
                        </a:rPr>
                        <a:t> </a:t>
                      </a:r>
                      <a:endParaRPr lang="en-US" sz="1600" b="1">
                        <a:effectLst/>
                        <a:latin typeface="Times New Roman" panose="02020603050405020304" pitchFamily="18" charset="0"/>
                        <a:ea typeface="Calibri" panose="020F0502020204030204" pitchFamily="34" charset="0"/>
                      </a:endParaRPr>
                    </a:p>
                  </a:txBody>
                  <a:tcPr marL="59448" marR="59448" marT="0" marB="0"/>
                </a:tc>
                <a:tc gridSpan="2">
                  <a:txBody>
                    <a:bodyPr/>
                    <a:lstStyle/>
                    <a:p>
                      <a:pPr marL="0" marR="0" algn="ctr">
                        <a:spcBef>
                          <a:spcPts val="0"/>
                        </a:spcBef>
                        <a:spcAft>
                          <a:spcPts val="0"/>
                        </a:spcAft>
                      </a:pPr>
                      <a:r>
                        <a:rPr lang="en-US" sz="1600" b="1" kern="1200" dirty="0">
                          <a:effectLst/>
                        </a:rPr>
                        <a:t>Type of College Attended the Longest:</a:t>
                      </a:r>
                      <a:endParaRPr lang="en-US" sz="1600" b="1" dirty="0">
                        <a:effectLst/>
                        <a:latin typeface="Times New Roman" panose="02020603050405020304" pitchFamily="18" charset="0"/>
                        <a:ea typeface="Calibri" panose="020F0502020204030204" pitchFamily="34" charset="0"/>
                      </a:endParaRPr>
                    </a:p>
                  </a:txBody>
                  <a:tcPr marL="59448" marR="59448" marT="0" marB="0"/>
                </a:tc>
                <a:tc hMerge="1">
                  <a:txBody>
                    <a:bodyPr/>
                    <a:lstStyle/>
                    <a:p>
                      <a:endParaRPr lang="en-US"/>
                    </a:p>
                  </a:txBody>
                  <a:tcPr/>
                </a:tc>
                <a:extLst>
                  <a:ext uri="{0D108BD9-81ED-4DB2-BD59-A6C34878D82A}">
                    <a16:rowId xmlns:a16="http://schemas.microsoft.com/office/drawing/2014/main" val="10001"/>
                  </a:ext>
                </a:extLst>
              </a:tr>
              <a:tr h="423802">
                <a:tc>
                  <a:txBody>
                    <a:bodyPr/>
                    <a:lstStyle/>
                    <a:p>
                      <a:pPr marL="0" marR="0">
                        <a:spcBef>
                          <a:spcPts val="0"/>
                        </a:spcBef>
                        <a:spcAft>
                          <a:spcPts val="0"/>
                        </a:spcAft>
                      </a:pPr>
                      <a:r>
                        <a:rPr lang="en-US" sz="1600" b="1" kern="1200" dirty="0">
                          <a:effectLst/>
                        </a:rPr>
                        <a:t> </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 All</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Non-Catholic</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spcBef>
                          <a:spcPts val="0"/>
                        </a:spcBef>
                        <a:spcAft>
                          <a:spcPts val="0"/>
                        </a:spcAft>
                      </a:pPr>
                      <a:r>
                        <a:rPr lang="en-US" sz="1600" b="1" kern="1200" dirty="0">
                          <a:effectLst/>
                        </a:rPr>
                        <a:t> Catholic</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2"/>
                  </a:ext>
                </a:extLst>
              </a:tr>
              <a:tr h="792442">
                <a:tc>
                  <a:txBody>
                    <a:bodyPr/>
                    <a:lstStyle/>
                    <a:p>
                      <a:pPr marL="137160" marR="0" indent="-137160">
                        <a:spcBef>
                          <a:spcPts val="0"/>
                        </a:spcBef>
                        <a:spcAft>
                          <a:spcPts val="0"/>
                        </a:spcAft>
                      </a:pPr>
                      <a:r>
                        <a:rPr lang="en-US" sz="1600" b="1" kern="1200" dirty="0">
                          <a:effectLst/>
                        </a:rPr>
                        <a:t>“Yes” a priest/sister/brother professor had a “significant positive influence” on vocational discernment</a:t>
                      </a:r>
                      <a:endParaRPr lang="en-US" sz="1600" b="1" dirty="0">
                        <a:effectLst/>
                      </a:endParaRPr>
                    </a:p>
                    <a:p>
                      <a:pPr marL="137160" marR="0" indent="-137160">
                        <a:spcBef>
                          <a:spcPts val="0"/>
                        </a:spcBef>
                        <a:spcAft>
                          <a:spcPts val="0"/>
                        </a:spcAft>
                      </a:pPr>
                      <a:r>
                        <a:rPr lang="en-US" sz="1600" b="1" kern="1200" dirty="0">
                          <a:effectLst/>
                        </a:rPr>
                        <a:t> </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                             64%</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   </a:t>
                      </a:r>
                      <a:endParaRPr lang="en-US" sz="1600" b="1" dirty="0">
                        <a:effectLst/>
                      </a:endParaRPr>
                    </a:p>
                    <a:p>
                      <a:pPr marL="0" marR="0" algn="ctr">
                        <a:spcBef>
                          <a:spcPts val="0"/>
                        </a:spcBef>
                        <a:spcAft>
                          <a:spcPts val="0"/>
                        </a:spcAft>
                      </a:pPr>
                      <a:r>
                        <a:rPr lang="en-US" sz="1600" b="1" kern="1200" dirty="0">
                          <a:effectLst/>
                        </a:rPr>
                        <a:t>   46%</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   </a:t>
                      </a:r>
                      <a:endParaRPr lang="en-US" sz="1600" b="1" dirty="0">
                        <a:effectLst/>
                      </a:endParaRPr>
                    </a:p>
                    <a:p>
                      <a:pPr marL="0" marR="0" algn="ctr">
                        <a:spcBef>
                          <a:spcPts val="0"/>
                        </a:spcBef>
                        <a:spcAft>
                          <a:spcPts val="0"/>
                        </a:spcAft>
                      </a:pPr>
                      <a:r>
                        <a:rPr lang="en-US" sz="1600" b="1" kern="1200" dirty="0">
                          <a:effectLst/>
                        </a:rPr>
                        <a:t>   72%</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3"/>
                  </a:ext>
                </a:extLst>
              </a:tr>
              <a:tr h="792442">
                <a:tc>
                  <a:txBody>
                    <a:bodyPr/>
                    <a:lstStyle/>
                    <a:p>
                      <a:pPr marL="137160" marR="0" indent="-137160">
                        <a:spcBef>
                          <a:spcPts val="0"/>
                        </a:spcBef>
                        <a:spcAft>
                          <a:spcPts val="0"/>
                        </a:spcAft>
                      </a:pPr>
                      <a:r>
                        <a:rPr lang="en-US" sz="1600" b="1" kern="1200" dirty="0">
                          <a:effectLst/>
                        </a:rPr>
                        <a:t>“Yes” a priest/sister/brother campus minister had a “significant positive influence” on vocational discernment</a:t>
                      </a:r>
                      <a:endParaRPr lang="en-US" sz="1600" b="1" dirty="0">
                        <a:effectLst/>
                      </a:endParaRPr>
                    </a:p>
                    <a:p>
                      <a:pPr marL="137160" marR="0" indent="-137160">
                        <a:spcBef>
                          <a:spcPts val="0"/>
                        </a:spcBef>
                        <a:spcAft>
                          <a:spcPts val="0"/>
                        </a:spcAft>
                      </a:pPr>
                      <a:r>
                        <a:rPr lang="en-US" sz="1600" b="1" kern="1200" dirty="0">
                          <a:effectLst/>
                        </a:rPr>
                        <a:t> </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56</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55</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57</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4"/>
                  </a:ext>
                </a:extLst>
              </a:tr>
              <a:tr h="528295">
                <a:tc>
                  <a:txBody>
                    <a:bodyPr/>
                    <a:lstStyle/>
                    <a:p>
                      <a:pPr marL="137160" marR="0" indent="-137160">
                        <a:spcBef>
                          <a:spcPts val="0"/>
                        </a:spcBef>
                        <a:spcAft>
                          <a:spcPts val="0"/>
                        </a:spcAft>
                      </a:pPr>
                      <a:r>
                        <a:rPr lang="en-US" sz="1600" b="1" kern="1200" dirty="0">
                          <a:effectLst/>
                        </a:rPr>
                        <a:t>“Yes” a campus minister encouraged vocational discernment</a:t>
                      </a:r>
                      <a:endParaRPr lang="en-US" sz="1600" b="1" dirty="0">
                        <a:effectLst/>
                      </a:endParaRPr>
                    </a:p>
                    <a:p>
                      <a:pPr marL="137160" marR="0" indent="-137160">
                        <a:spcBef>
                          <a:spcPts val="0"/>
                        </a:spcBef>
                        <a:spcAft>
                          <a:spcPts val="0"/>
                        </a:spcAft>
                      </a:pPr>
                      <a:r>
                        <a:rPr lang="en-US" sz="1600" b="1" kern="1200" dirty="0">
                          <a:effectLst/>
                        </a:rPr>
                        <a:t> </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a:effectLst/>
                        </a:rPr>
                        <a:t>51</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46</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59</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5"/>
                  </a:ext>
                </a:extLst>
              </a:tr>
              <a:tr h="529752">
                <a:tc>
                  <a:txBody>
                    <a:bodyPr/>
                    <a:lstStyle/>
                    <a:p>
                      <a:pPr marL="137160" marR="0" indent="-137160">
                        <a:spcBef>
                          <a:spcPts val="0"/>
                        </a:spcBef>
                        <a:spcAft>
                          <a:spcPts val="0"/>
                        </a:spcAft>
                      </a:pPr>
                      <a:r>
                        <a:rPr lang="en-US" sz="1600" b="1" kern="1200" dirty="0">
                          <a:effectLst/>
                        </a:rPr>
                        <a:t>Roommate at college had “very much” influence on discernment</a:t>
                      </a:r>
                      <a:endParaRPr lang="en-US" sz="1600" b="1" dirty="0">
                        <a:effectLst/>
                      </a:endParaRPr>
                    </a:p>
                    <a:p>
                      <a:pPr marL="137160" marR="0" indent="-137160">
                        <a:spcBef>
                          <a:spcPts val="0"/>
                        </a:spcBef>
                        <a:spcAft>
                          <a:spcPts val="0"/>
                        </a:spcAft>
                      </a:pPr>
                      <a:r>
                        <a:rPr lang="en-US" sz="1600" b="1" kern="1200" dirty="0">
                          <a:effectLst/>
                        </a:rPr>
                        <a:t> </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10</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6</a:t>
                      </a:r>
                      <a:endParaRPr lang="en-US" sz="1600" b="1" dirty="0">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15</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6"/>
                  </a:ext>
                </a:extLst>
              </a:tr>
              <a:tr h="528295">
                <a:tc>
                  <a:txBody>
                    <a:bodyPr/>
                    <a:lstStyle/>
                    <a:p>
                      <a:pPr marL="137160" marR="0" indent="-137160">
                        <a:spcBef>
                          <a:spcPts val="0"/>
                        </a:spcBef>
                        <a:spcAft>
                          <a:spcPts val="0"/>
                        </a:spcAft>
                      </a:pPr>
                      <a:r>
                        <a:rPr lang="en-US" sz="1600" b="1" kern="1200">
                          <a:effectLst/>
                        </a:rPr>
                        <a:t>College friends were “very” supportive of vocational choice</a:t>
                      </a:r>
                      <a:endParaRPr lang="en-US" sz="1600" b="1">
                        <a:effectLst/>
                      </a:endParaRPr>
                    </a:p>
                    <a:p>
                      <a:pPr marL="137160" marR="0" indent="-137160">
                        <a:spcBef>
                          <a:spcPts val="0"/>
                        </a:spcBef>
                        <a:spcAft>
                          <a:spcPts val="0"/>
                        </a:spcAft>
                      </a:pPr>
                      <a:r>
                        <a:rPr lang="en-US" sz="1600" b="1" kern="1200">
                          <a:effectLst/>
                        </a:rPr>
                        <a:t> </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a:effectLst/>
                        </a:rPr>
                        <a:t>56</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a:effectLst/>
                        </a:rPr>
                        <a:t>46</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69</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7"/>
                  </a:ext>
                </a:extLst>
              </a:tr>
              <a:tr h="505911">
                <a:tc>
                  <a:txBody>
                    <a:bodyPr/>
                    <a:lstStyle/>
                    <a:p>
                      <a:pPr marL="137160" marR="0" indent="-137160">
                        <a:spcBef>
                          <a:spcPts val="0"/>
                        </a:spcBef>
                        <a:spcAft>
                          <a:spcPts val="0"/>
                        </a:spcAft>
                      </a:pPr>
                      <a:r>
                        <a:rPr lang="en-US" sz="1600" b="1" kern="1200">
                          <a:effectLst/>
                        </a:rPr>
                        <a:t>“Yes” friends encouraged vocational discernment during college</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a:effectLst/>
                        </a:rPr>
                        <a:t>72</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a:effectLst/>
                        </a:rPr>
                        <a:t>63</a:t>
                      </a:r>
                      <a:endParaRPr lang="en-US" sz="1600" b="1">
                        <a:effectLst/>
                        <a:latin typeface="Times New Roman" panose="02020603050405020304" pitchFamily="18" charset="0"/>
                        <a:ea typeface="Calibri" panose="020F0502020204030204" pitchFamily="34" charset="0"/>
                      </a:endParaRPr>
                    </a:p>
                  </a:txBody>
                  <a:tcPr marL="59448" marR="59448" marT="0" marB="0"/>
                </a:tc>
                <a:tc>
                  <a:txBody>
                    <a:bodyPr/>
                    <a:lstStyle/>
                    <a:p>
                      <a:pPr marL="0" marR="0" algn="ctr">
                        <a:spcBef>
                          <a:spcPts val="0"/>
                        </a:spcBef>
                        <a:spcAft>
                          <a:spcPts val="0"/>
                        </a:spcAft>
                      </a:pPr>
                      <a:r>
                        <a:rPr lang="en-US" sz="1600" b="1" kern="1200" dirty="0">
                          <a:effectLst/>
                        </a:rPr>
                        <a:t>84</a:t>
                      </a:r>
                      <a:endParaRPr lang="en-US" sz="1600" b="1" dirty="0">
                        <a:effectLst/>
                        <a:latin typeface="Times New Roman" panose="02020603050405020304" pitchFamily="18" charset="0"/>
                        <a:ea typeface="Calibri" panose="020F0502020204030204" pitchFamily="34" charset="0"/>
                      </a:endParaRPr>
                    </a:p>
                  </a:txBody>
                  <a:tcPr marL="59448" marR="59448"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22654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TM10001114[[fn=Gallery]]</Template>
  <TotalTime>1760</TotalTime>
  <Words>2151</Words>
  <Application>Microsoft Office PowerPoint</Application>
  <PresentationFormat>Widescreen</PresentationFormat>
  <Paragraphs>796</Paragraphs>
  <Slides>34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Palatino Linotype</vt:lpstr>
      <vt:lpstr>Times New Roman</vt:lpstr>
      <vt:lpstr>Gallery</vt:lpstr>
      <vt:lpstr>Recent Vocations to Men’s Religious Communities</vt:lpstr>
      <vt:lpstr>Who Might be Discerning Religious Life?</vt:lpstr>
      <vt:lpstr>Vocational Considerations</vt:lpstr>
      <vt:lpstr>The Seriousness of the Consideration</vt:lpstr>
      <vt:lpstr>PowerPoint Presentation</vt:lpstr>
      <vt:lpstr>PowerPoint Presentation</vt:lpstr>
      <vt:lpstr>When in Your Life did You First Consider a Religious Vocation?</vt:lpstr>
      <vt:lpstr>PowerPoint Presentation</vt:lpstr>
      <vt:lpstr> Influence of College Personnel and Friends on Vocational Discernment </vt:lpstr>
      <vt:lpstr>“Frequently” Discussed Faith, Religion, and Prayer… </vt:lpstr>
      <vt:lpstr>Former CVN Volunteers: Have You Considered a Vocation to Ordained Ministry or Religious Life?</vt:lpstr>
      <vt:lpstr>Former CVN Volunteers: Have You Considered a Vocation to Ordained Ministry or Religious Life?  If so, how Seriously?</vt:lpstr>
      <vt:lpstr>Ecclesial Status of Catholic Volunteer Alumni 920 Catholic Men   </vt:lpstr>
      <vt:lpstr>What are we learning?  A vocation to priesthood or religious life is seriously considered by hundreds of thousands of young adults.  What is often missing is the “space for discernment” and an encouraging context.  1. There are a large number of men who seriously consider a vocation to priesthood &amp; religious life.  2. Individual encouragement is important.  3. Catholic school experience creates the opportunities to consider a vocation and provides the space for a conversation to occur.  4. A year of volunteer service is often a key element of a person’s vocational decision. </vt:lpstr>
      <vt:lpstr>Who Are the New Members?</vt:lpstr>
      <vt:lpstr>Age &amp; Ethnicity</vt:lpstr>
      <vt:lpstr>Family Background</vt:lpstr>
      <vt:lpstr>Family Background…</vt:lpstr>
      <vt:lpstr>Family Background…</vt:lpstr>
      <vt:lpstr>Education</vt:lpstr>
      <vt:lpstr>Catholic Education</vt:lpstr>
      <vt:lpstr>Other Faith Activities</vt:lpstr>
      <vt:lpstr>Attraction to Religious Life</vt:lpstr>
      <vt:lpstr>Attraction to Religious Life…</vt:lpstr>
      <vt:lpstr>Attraction to Religious Life…</vt:lpstr>
      <vt:lpstr>Contacts &amp; Encouragement</vt:lpstr>
      <vt:lpstr>Contacts &amp; Encouragement…</vt:lpstr>
      <vt:lpstr>Contacts &amp; Encouragement…</vt:lpstr>
      <vt:lpstr>Evaluating Their Experience</vt:lpstr>
      <vt:lpstr>What Can CMSM Help With?</vt:lpstr>
      <vt:lpstr>PowerPoint Presentation</vt:lpstr>
      <vt:lpstr>PowerPoint Presentation</vt:lpstr>
      <vt:lpstr>Final Thoughts - Context Matters…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 Group Activity among Catholic Young Adults</dc:title>
  <dc:creator>Mark M Gray</dc:creator>
  <cp:lastModifiedBy>Joel Defensor</cp:lastModifiedBy>
  <cp:revision>97</cp:revision>
  <cp:lastPrinted>2024-07-22T17:29:11Z</cp:lastPrinted>
  <dcterms:created xsi:type="dcterms:W3CDTF">2021-11-05T17:29:07Z</dcterms:created>
  <dcterms:modified xsi:type="dcterms:W3CDTF">2024-07-29T14:23:34Z</dcterms:modified>
</cp:coreProperties>
</file>